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57" r:id="rId4"/>
    <p:sldId id="262" r:id="rId5"/>
    <p:sldId id="263" r:id="rId6"/>
    <p:sldId id="258" r:id="rId7"/>
    <p:sldId id="264" r:id="rId8"/>
    <p:sldId id="266" r:id="rId9"/>
    <p:sldId id="265" r:id="rId10"/>
    <p:sldId id="276" r:id="rId11"/>
    <p:sldId id="268" r:id="rId12"/>
    <p:sldId id="267" r:id="rId13"/>
    <p:sldId id="277" r:id="rId14"/>
    <p:sldId id="269" r:id="rId15"/>
    <p:sldId id="279" r:id="rId16"/>
    <p:sldId id="278" r:id="rId17"/>
    <p:sldId id="280" r:id="rId18"/>
    <p:sldId id="281" r:id="rId19"/>
    <p:sldId id="285" r:id="rId20"/>
    <p:sldId id="284" r:id="rId21"/>
    <p:sldId id="275" r:id="rId22"/>
    <p:sldId id="286" r:id="rId23"/>
    <p:sldId id="287" r:id="rId24"/>
    <p:sldId id="259" r:id="rId25"/>
    <p:sldId id="260" r:id="rId26"/>
    <p:sldId id="288" r:id="rId27"/>
    <p:sldId id="261" r:id="rId28"/>
    <p:sldId id="289" r:id="rId29"/>
    <p:sldId id="290" r:id="rId30"/>
    <p:sldId id="291" r:id="rId31"/>
    <p:sldId id="292" r:id="rId32"/>
    <p:sldId id="282" r:id="rId33"/>
    <p:sldId id="293" r:id="rId34"/>
    <p:sldId id="272" r:id="rId35"/>
    <p:sldId id="294" r:id="rId36"/>
    <p:sldId id="295" r:id="rId37"/>
    <p:sldId id="296" r:id="rId38"/>
    <p:sldId id="2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215"/>
    <p:restoredTop sz="92484"/>
  </p:normalViewPr>
  <p:slideViewPr>
    <p:cSldViewPr snapToGrid="0" snapToObjects="1">
      <p:cViewPr varScale="1">
        <p:scale>
          <a:sx n="32" d="100"/>
          <a:sy n="32" d="100"/>
        </p:scale>
        <p:origin x="168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6F03E-8A4A-1043-A8F4-B891CDC53FAE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FF5AA-60B6-2249-9006-3925C21D1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5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F5AA-60B6-2249-9006-3925C21D1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4353FA09-1436-F24E-BF0E-97EA85FED427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49B44449-4586-6B42-9D32-7AAEB4E6C0CB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12C671A5-EB6E-B24C-9C8A-55DF6BBF167E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E07E-5A7B-D84E-91BB-A609FD20A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7C09-0F92-304D-9281-EEED87284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0348B-9341-444A-BAF6-D3516A20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76094"/>
            <a:ext cx="2743200" cy="365125"/>
          </a:xfrm>
        </p:spPr>
        <p:txBody>
          <a:bodyPr/>
          <a:lstStyle/>
          <a:p>
            <a:fld id="{6448BA5E-75BC-0C4C-A6DC-D4BC7D987403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89A3-C3C8-B145-930C-57C15F85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85858" y="6495496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8B5B-056E-D446-BA87-DBDCFFCE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5496"/>
            <a:ext cx="2743200" cy="365125"/>
          </a:xfrm>
        </p:spPr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69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9"/>
            <a:ext cx="2743200" cy="365125"/>
          </a:xfrm>
        </p:spPr>
        <p:txBody>
          <a:bodyPr/>
          <a:lstStyle/>
          <a:p>
            <a:fld id="{BFCAEC38-5328-9447-A68B-48E661168FE6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92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8D1E13F0-7526-5749-A9BA-C94F9C250F50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63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D1EF2D2A-1109-5A4F-8DE2-A49CA1849CC9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2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7864"/>
            <a:ext cx="2743200" cy="365125"/>
          </a:xfrm>
        </p:spPr>
        <p:txBody>
          <a:bodyPr/>
          <a:lstStyle/>
          <a:p>
            <a:fld id="{236217F2-5874-BF47-9C12-2E0B10528F18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8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C8B2A4F7-8C3B-224E-AD7E-CE8CE8C8B1B9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285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9"/>
            <a:ext cx="2743200" cy="365125"/>
          </a:xfrm>
        </p:spPr>
        <p:txBody>
          <a:bodyPr/>
          <a:lstStyle/>
          <a:p>
            <a:fld id="{6E79B230-7999-794D-BFFA-EDE2FA902620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0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9"/>
            <a:ext cx="2743200" cy="365125"/>
          </a:xfrm>
        </p:spPr>
        <p:txBody>
          <a:bodyPr/>
          <a:lstStyle/>
          <a:p>
            <a:fld id="{5A7A6EDC-79ED-D94B-84F0-624F0D27C298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0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0B64-E988-A544-BEA4-D20AF27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42269-7DB6-D14E-B0A9-94D7E1C4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6D3C-C975-5F47-A65B-D2BD3BC6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2FEB5C7A-0F8B-8240-803B-810288D93C17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69B1-DFEE-6A49-BB9C-CA3E832D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7B1DF-A5BB-634F-8B1D-2E9D93D4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5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84478AE5-63E5-0741-89F2-29C9CF66A902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67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A624-F80A-4F4F-90DD-5419C80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686C-EE89-7D4E-AAE4-E3D7525B7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E470-CDCA-7247-BD58-94ACAECA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77"/>
            <a:ext cx="2743200" cy="365125"/>
          </a:xfrm>
        </p:spPr>
        <p:txBody>
          <a:bodyPr/>
          <a:lstStyle/>
          <a:p>
            <a:fld id="{6E7D3A45-24C8-C943-AEDA-FB73E417F45A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3CF7-53A6-C54D-82F7-AE02676CC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8C021-D5BD-E94F-ABAE-15DC05F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73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1C3C3-7334-1A46-8A2A-427031CB9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796E9-DAC5-8440-978B-FF58355B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D56C0-129A-834F-974B-C785A087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980"/>
            <a:ext cx="2743200" cy="365125"/>
          </a:xfrm>
        </p:spPr>
        <p:txBody>
          <a:bodyPr/>
          <a:lstStyle/>
          <a:p>
            <a:fld id="{3F244184-FFF6-0C45-B82D-E14FC35E0032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12DC8-D9F4-034E-A960-B625165D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1A19-A146-544A-979C-78A7B31F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0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9A1C-FF21-4D43-92FA-5C0D7339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86EB5-1066-9B42-985B-575CADD4D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D3D4-2738-0543-B813-0DCA325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C87CC90D-C0DA-4647-BFC9-5C1C69422386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E137C-5A4F-0D45-9720-CABB916A2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F32-0855-6F44-A208-C1710948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2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636F-ACF2-624E-9654-647F538F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BCA2-C605-DC4D-9316-AB17199B65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C1440-E8E1-6241-B07D-B39F83E47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BB86C-A8AF-5345-B483-E73864D5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D43A90DB-3712-1744-BC98-0F114AED1994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60C7C-9011-A248-B25C-185BE7E8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C36D-9B7D-3D4C-9776-CD21C703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5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625-402D-D744-BD5B-970F2C71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20DC6-9F61-D445-8294-EA5AA806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DC88-3EC8-A54D-9088-9C059AEAB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8B084E-DF58-D145-A515-8BE80EE80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D1DC-360D-264E-B984-847F1FEF2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FB94D-B98C-6F4D-BD58-A0DC538A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3510"/>
            <a:ext cx="2743200" cy="365125"/>
          </a:xfrm>
        </p:spPr>
        <p:txBody>
          <a:bodyPr/>
          <a:lstStyle/>
          <a:p>
            <a:fld id="{6785BD31-9399-9540-83CC-B1CE512A2E92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40457-67D9-CC4B-802F-C2F8E5DF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CCDB9-3572-9341-811A-52E809DC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98FD-D44B-674A-9551-F3C868BB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6CABF-F9E3-CF46-9DD9-9EC5542F2D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DD943BBF-B074-D549-83D0-26DBC46E24F3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D8C98-B3F4-F64D-A22F-5377B1E9A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E23AF-1141-5046-A64A-90847C7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9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26A78-84C8-E949-865B-EF3C3F89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AD705F19-6EFC-D04E-831D-3D8293E4D9FF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33900-1196-1D49-890C-809F1B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17558-95B3-C24D-863C-462B1465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FBF3-9B0B-884C-B430-73F68287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DDA-8AD9-8741-96C7-32FD6F200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2DF9D-1A4F-2E47-A84A-4A3C9234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EFBCD-8947-174A-8CCD-78FC05AB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9B2C30B9-04BE-7E43-BF6D-A5FCA0A11DD4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8EF92-9FF0-D44C-B39B-A185C780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751-542F-BD46-9D5C-6F7B322E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39BA-4B67-AB4F-862D-449C12ED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6BBBC-CF57-5649-AB86-54F3805A6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003-90F8-434E-B6DB-572E1896C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407BA-877C-EC49-8ABB-609E797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2080"/>
            <a:ext cx="2743200" cy="365125"/>
          </a:xfrm>
        </p:spPr>
        <p:txBody>
          <a:bodyPr/>
          <a:lstStyle/>
          <a:p>
            <a:fld id="{1A753A16-7C20-EF4A-82CF-29D0C55009E8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53C0-F999-1743-B90F-B1D8CC367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7BDF-3BA3-4642-A0DF-FA6210AB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ECF7C-3004-B44C-87EF-AFB3F7C00E81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1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4B83A-70CB-7342-9752-1C30BAD4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7F6B-0489-694E-9464-732149B02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56B7C-0CAE-7B47-BE13-5A6CA1ADA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65BB-98CE-6F48-8D4D-E82FEA219A6A}" type="datetime3">
              <a:rPr lang="en-US" smtClean="0"/>
              <a:t>28 September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3C00-7FB6-4B4B-AA04-1F13E3CD9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85858" y="64855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4F52-AB18-124A-9DAA-D2475468F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855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03EE-96AC-6B48-B3D9-60FCDE71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6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F584-12A3-3248-B868-BD7050E9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Control Structures and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01D0C-A7D8-5846-9AD7-DD56FFCFD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accent5"/>
                </a:solidFill>
              </a:rPr>
              <a:t>Prof. Darrell Long</a:t>
            </a:r>
          </a:p>
          <a:p>
            <a:pPr algn="l"/>
            <a:r>
              <a:rPr lang="en-US" sz="2000" dirty="0">
                <a:solidFill>
                  <a:schemeClr val="accent5"/>
                </a:solidFill>
              </a:rPr>
              <a:t>CSE 13S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earing glasses&#13;&#10;&#13;&#10;Description automatically generated">
            <a:extLst>
              <a:ext uri="{FF2B5EF4-FFF2-40B4-BE49-F238E27FC236}">
                <a16:creationId xmlns:a16="http://schemas.microsoft.com/office/drawing/2014/main" id="{77C7D930-E979-6643-B0D3-5B7344FA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 r="-2" b="1443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884A7-A47B-F346-8A07-7660C4532670}"/>
              </a:ext>
            </a:extLst>
          </p:cNvPr>
          <p:cNvSpPr txBox="1"/>
          <p:nvPr/>
        </p:nvSpPr>
        <p:spPr>
          <a:xfrm>
            <a:off x="3625516" y="6320589"/>
            <a:ext cx="222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Edsger</a:t>
            </a:r>
            <a:r>
              <a:rPr lang="en-US" sz="2000" dirty="0"/>
              <a:t> W. Dijkstra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723D6-2AF2-2E4C-B9B9-92B9DF86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4236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DEEA5-1C48-BC45-8B2B-1A7FB4C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2000B4-2482-454D-AF7E-DEFB6BBE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A5E32-3233-E048-B131-817018536979}" type="datetime3">
              <a:rPr lang="en-US" smtClean="0">
                <a:solidFill>
                  <a:schemeClr val="bg1"/>
                </a:solidFill>
              </a:rPr>
              <a:t>28 September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4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5AD0B-D27E-A94C-83E6-DAEBA1CB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 { … }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5FA1F0FF-2728-2A44-9026-4D7F9360C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5949" y="2579989"/>
            <a:ext cx="5225669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D7CC3-A453-3C4D-B594-7945C64C00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382" y="2579988"/>
            <a:ext cx="5225669" cy="399763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EA41D947-87CC-CB4F-AD8A-E95EF2BCC8BC}"/>
              </a:ext>
            </a:extLst>
          </p:cNvPr>
          <p:cNvSpPr/>
          <p:nvPr/>
        </p:nvSpPr>
        <p:spPr>
          <a:xfrm>
            <a:off x="899886" y="3749524"/>
            <a:ext cx="1857828" cy="228082"/>
          </a:xfrm>
          <a:prstGeom prst="fra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D6717-6671-2D45-A5FB-7FC27858A891}"/>
              </a:ext>
            </a:extLst>
          </p:cNvPr>
          <p:cNvSpPr txBox="1"/>
          <p:nvPr/>
        </p:nvSpPr>
        <p:spPr>
          <a:xfrm>
            <a:off x="3419374" y="3106839"/>
            <a:ext cx="1857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 a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5F2EC9-9253-6147-80BA-C587A1F9FDFF}"/>
              </a:ext>
            </a:extLst>
          </p:cNvPr>
          <p:cNvCxnSpPr>
            <a:stCxn id="11" idx="1"/>
          </p:cNvCxnSpPr>
          <p:nvPr/>
        </p:nvCxnSpPr>
        <p:spPr>
          <a:xfrm flipH="1">
            <a:off x="2859314" y="3291505"/>
            <a:ext cx="560060" cy="42415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4136FC-6A55-CC4C-B8E2-0E98B06881BF}"/>
              </a:ext>
            </a:extLst>
          </p:cNvPr>
          <p:cNvSpPr txBox="1"/>
          <p:nvPr/>
        </p:nvSpPr>
        <p:spPr>
          <a:xfrm>
            <a:off x="4174116" y="3653639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11728-DF04-A542-8F0F-0BB52C20ED95}"/>
              </a:ext>
            </a:extLst>
          </p:cNvPr>
          <p:cNvSpPr txBox="1"/>
          <p:nvPr/>
        </p:nvSpPr>
        <p:spPr>
          <a:xfrm>
            <a:off x="4209143" y="4959558"/>
            <a:ext cx="1068058" cy="376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F40893-C551-EF49-9794-FAB1D81DE17A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3283216" y="4949371"/>
            <a:ext cx="925927" cy="19826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836DE8-3FB1-F14A-8FC0-C8F18F08697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83216" y="3841714"/>
            <a:ext cx="890900" cy="22808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AB9CD-829E-D04C-A4E5-8F33272D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FDE50-20CE-B241-95AD-5BDD05C3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38F4E-BDBF-BA42-A5E8-E0B657E7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A0CE-E6EA-C94D-A0CC-D1A3F3DEC4AC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5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/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</a:t>
                </a:r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6000" i="1" kern="120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6000" kern="1200" dirty="0">
                    <a:solidFill>
                      <a:srgbClr val="FFFFFF"/>
                    </a:solidFill>
                  </a:rPr>
                  <a:t> </a:t>
                </a:r>
                <a:r>
                  <a:rPr lang="en-US" sz="6000" kern="1200" dirty="0">
                    <a:solidFill>
                      <a:srgbClr val="FFFFFF"/>
                    </a:solidFill>
                    <a:latin typeface="Courier" pitchFamily="2" charset="0"/>
                  </a:rPr>
                  <a:t>==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6D50CAD8-37B7-6148-9074-0501FECC2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4256" y="4767072"/>
                <a:ext cx="6594189" cy="1625210"/>
              </a:xfr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14EECAE-00DB-1044-80CB-F3E0BE980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20" r="1" b="1135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02B6C4-3CA2-4906-8FBF-5A4A1220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(x = 17)</a:t>
            </a:r>
            <a:r>
              <a:rPr lang="en-US" kern="1200" dirty="0">
                <a:solidFill>
                  <a:srgbClr val="FFFFFF"/>
                </a:solidFill>
              </a:rPr>
              <a:t> 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always </a:t>
            </a: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What?!?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Assignment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 </a:t>
            </a:r>
          </a:p>
          <a:p>
            <a:pPr marL="0" indent="0">
              <a:buNone/>
            </a:pP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not the same as </a:t>
            </a:r>
          </a:p>
          <a:p>
            <a:pPr marL="0" indent="0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Equality (</a:t>
            </a:r>
            <a:r>
              <a:rPr lang="en-US" kern="1200" dirty="0">
                <a:solidFill>
                  <a:srgbClr val="FFFFFF"/>
                </a:solidFill>
                <a:latin typeface="Courier" pitchFamily="2" charset="0"/>
              </a:rPr>
              <a:t>==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8F8885-F758-9942-BDBE-AF5880521639}"/>
              </a:ext>
            </a:extLst>
          </p:cNvPr>
          <p:cNvGrpSpPr/>
          <p:nvPr/>
        </p:nvGrpSpPr>
        <p:grpSpPr>
          <a:xfrm>
            <a:off x="5630779" y="3344780"/>
            <a:ext cx="1058779" cy="2266401"/>
            <a:chOff x="5630779" y="3344780"/>
            <a:chExt cx="1058779" cy="226640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9F19B16-3614-794E-9947-E8F749BC9B11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flipH="1" flipV="1">
              <a:off x="5799223" y="3344780"/>
              <a:ext cx="360946" cy="1804736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4980DD-8599-C643-A897-70D98E201507}"/>
                </a:ext>
              </a:extLst>
            </p:cNvPr>
            <p:cNvSpPr txBox="1"/>
            <p:nvPr/>
          </p:nvSpPr>
          <p:spPr>
            <a:xfrm>
              <a:off x="5630779" y="5149516"/>
              <a:ext cx="1058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Oops!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1D1BB-B2A6-2845-BA64-76C67807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E196-AEE3-DC43-91B1-607CE69D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0D265C-83CD-A146-9A14-D89CDD49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8F1D-5997-D241-A16A-7A80DFC39A24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BF2FA-123C-FE46-BF43-F80087C1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Nested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if</a:t>
            </a:r>
            <a:r>
              <a:rPr lang="en-US" sz="54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()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A78C94-77DD-734E-AB37-47CB08A7D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2126" y="2426816"/>
            <a:ext cx="4966009" cy="39976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 descr="A picture containing screen&#13;&#10;&#13;&#10;Description automatically generated">
            <a:extLst>
              <a:ext uri="{FF2B5EF4-FFF2-40B4-BE49-F238E27FC236}">
                <a16:creationId xmlns:a16="http://schemas.microsoft.com/office/drawing/2014/main" id="{86046EA5-6D36-6940-9678-C939AD24D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3819" y="2426815"/>
            <a:ext cx="4981479" cy="3997637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0CBC0A4A-4EBF-B040-93ED-86C7B86D3D31}"/>
              </a:ext>
            </a:extLst>
          </p:cNvPr>
          <p:cNvSpPr/>
          <p:nvPr/>
        </p:nvSpPr>
        <p:spPr>
          <a:xfrm>
            <a:off x="5311937" y="3555999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8A2F9AC-66FA-994C-BFAA-6998AD680879}"/>
              </a:ext>
            </a:extLst>
          </p:cNvPr>
          <p:cNvSpPr/>
          <p:nvPr/>
        </p:nvSpPr>
        <p:spPr>
          <a:xfrm>
            <a:off x="5311940" y="4768442"/>
            <a:ext cx="292989" cy="999067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39A2B8-D007-F149-9C7A-40AC822FDBA0}"/>
              </a:ext>
            </a:extLst>
          </p:cNvPr>
          <p:cNvGrpSpPr/>
          <p:nvPr/>
        </p:nvGrpSpPr>
        <p:grpSpPr>
          <a:xfrm>
            <a:off x="4895393" y="3759200"/>
            <a:ext cx="45721" cy="719660"/>
            <a:chOff x="4895393" y="3759200"/>
            <a:chExt cx="45721" cy="719660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C26A1599-A285-AC4F-8182-1C0FB43D1B30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7BDDCC14-5CE8-BB47-AA2F-65DA02FD9DC3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C1B88E-A695-A04B-8BC3-09971CB15B7E}"/>
              </a:ext>
            </a:extLst>
          </p:cNvPr>
          <p:cNvGrpSpPr/>
          <p:nvPr/>
        </p:nvGrpSpPr>
        <p:grpSpPr>
          <a:xfrm>
            <a:off x="4895393" y="4903596"/>
            <a:ext cx="45721" cy="719660"/>
            <a:chOff x="4895393" y="3759200"/>
            <a:chExt cx="45721" cy="719660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7F3C42D-14A3-0D4C-9946-D34D9AF1149A}"/>
                </a:ext>
              </a:extLst>
            </p:cNvPr>
            <p:cNvSpPr/>
            <p:nvPr/>
          </p:nvSpPr>
          <p:spPr>
            <a:xfrm>
              <a:off x="4895395" y="3759200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F4DDEB7B-5D34-1841-B3A4-0B0047BC78C6}"/>
                </a:ext>
              </a:extLst>
            </p:cNvPr>
            <p:cNvSpPr/>
            <p:nvPr/>
          </p:nvSpPr>
          <p:spPr>
            <a:xfrm>
              <a:off x="4895393" y="4182528"/>
              <a:ext cx="45719" cy="296332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F843F-5E02-6D42-A9D1-88A894D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6241F-09E6-2E40-B49C-AC02796E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2FDD7-9302-7442-BA45-7FE31F15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3954-041C-2B46-A063-626FD5641D01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1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C5A35-91A0-314B-A471-81D7714E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Courier" pitchFamily="2" charset="0"/>
              </a:rPr>
              <a:t>if () { … } else if () { … } … else { … 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9D41BDD2-782D-D642-A55A-0D8FC65EC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1567" y="2468326"/>
            <a:ext cx="5455917" cy="39146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57929-D6A7-D746-AA8A-C951F8B9C0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78CA0-114C-F04E-B9CA-9F16151A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3EC1B-78DE-ED4F-ADBC-E3A6F875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7C216-E6C1-C343-90C0-663698E6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F054-F28F-6244-A316-626CFD34FE28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0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Boolean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1765888"/>
              </p:ext>
            </p:extLst>
          </p:nvPr>
        </p:nvGraphicFramePr>
        <p:xfrm>
          <a:off x="4974476" y="1613916"/>
          <a:ext cx="4953296" cy="363016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3796961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Boolean “and” (∧)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||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“or” (∨)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!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Boolean “not” (¬)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C6EB5-A577-1140-8FF9-D243A64B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BCCE-E330-0F4E-B966-A6B6EAA4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79D778-91C6-5241-BA14-E40E42DF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82B4B-994A-E149-8BB5-415BC5F01AF9}" type="datetime3">
              <a:rPr lang="en-US" smtClean="0">
                <a:solidFill>
                  <a:schemeClr val="bg1"/>
                </a:solidFill>
              </a:rPr>
              <a:t>28 September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6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673C3-C844-D840-884F-C2D19210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95D5-05AC-4E45-B01E-84EC096CC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Courier" pitchFamily="2" charset="0"/>
              </a:rPr>
              <a:t>&amp;&amp;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||</a:t>
            </a:r>
            <a:r>
              <a:rPr lang="en-US" sz="2000" dirty="0">
                <a:solidFill>
                  <a:schemeClr val="bg1"/>
                </a:solidFill>
              </a:rPr>
              <a:t> anything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Stop evaluating as soon as we know the result.</a:t>
            </a:r>
          </a:p>
          <a:p>
            <a:endParaRPr lang="en-US" sz="2000" i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Suppose we evaluated the entire expression: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 would be dividing by zero.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could follow a </a:t>
            </a:r>
            <a:r>
              <a:rPr lang="en-US" sz="2000" i="1" dirty="0">
                <a:solidFill>
                  <a:schemeClr val="bg1"/>
                </a:solidFill>
              </a:rPr>
              <a:t>null</a:t>
            </a:r>
            <a:r>
              <a:rPr lang="en-US" sz="2000" dirty="0">
                <a:solidFill>
                  <a:schemeClr val="bg1"/>
                </a:solidFill>
              </a:rPr>
              <a:t> pointer.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More on that later.</a:t>
            </a:r>
          </a:p>
        </p:txBody>
      </p:sp>
      <p:pic>
        <p:nvPicPr>
          <p:cNvPr id="6" name="Content Placeholder 5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B3517C5-0CE7-5048-A6CC-42B239A33B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5573" y="1464733"/>
            <a:ext cx="7343054" cy="3928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AD2A9-C67D-F54C-B4CB-2711C7977D01}"/>
              </a:ext>
            </a:extLst>
          </p:cNvPr>
          <p:cNvSpPr txBox="1"/>
          <p:nvPr/>
        </p:nvSpPr>
        <p:spPr>
          <a:xfrm>
            <a:off x="6917268" y="327453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do this if the denominator is not zero!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54BE3-C999-114D-8463-2C697B4D4978}"/>
              </a:ext>
            </a:extLst>
          </p:cNvPr>
          <p:cNvCxnSpPr/>
          <p:nvPr/>
        </p:nvCxnSpPr>
        <p:spPr>
          <a:xfrm flipH="1" flipV="1">
            <a:off x="8627535" y="2000513"/>
            <a:ext cx="423333" cy="12192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8EAE8-944D-7945-8323-D7C5CD3E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7E504-3063-A547-A899-CB842567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8B512C-92FD-414A-B90A-1E078CDD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023A-7CD5-904E-98E7-CCE980C7F1D6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8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B6B25-8197-1F44-A6C7-6F22CA1D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ourier" pitchFamily="2" charset="0"/>
              </a:rPr>
              <a:t>switch 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AACC3874-FC40-2444-B8F9-F706D9701B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445" y="2596836"/>
            <a:ext cx="5852160" cy="3657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843B5CB3-8FBC-384C-B6BE-B3CC61CDC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04" y="2596836"/>
            <a:ext cx="5852161" cy="3657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725E7-650D-824B-BD9A-C5FA49A9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9BFA7-6DC9-1049-97A1-791A3B62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0A92E-9460-604D-93C4-80689D4B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50C97-3097-B548-BCDA-12398DDAF5AA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1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E7F9B-66BD-4941-89BD-55FE06961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Courier" pitchFamily="2" charset="0"/>
              </a:rPr>
              <a:t>switch 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E5613-26BE-1646-8452-463758708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3" y="2638044"/>
            <a:ext cx="3809999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Allows you to select among a fixed set of alternatives.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If none of them are present, then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default</a:t>
            </a:r>
            <a:r>
              <a:rPr lang="en-US" sz="2400" dirty="0">
                <a:solidFill>
                  <a:schemeClr val="bg1"/>
                </a:solidFill>
              </a:rPr>
              <a:t> is chosen.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r>
              <a:rPr lang="en-US" sz="2400" dirty="0">
                <a:solidFill>
                  <a:schemeClr val="bg1"/>
                </a:solidFill>
              </a:rPr>
              <a:t> to skip to the end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If you forget, it will </a:t>
            </a:r>
            <a:r>
              <a:rPr lang="en-US" sz="1800" i="1" dirty="0">
                <a:solidFill>
                  <a:schemeClr val="bg1"/>
                </a:solidFill>
              </a:rPr>
              <a:t>fall through </a:t>
            </a:r>
            <a:r>
              <a:rPr lang="en-US" sz="1800" dirty="0">
                <a:solidFill>
                  <a:schemeClr val="bg1"/>
                </a:solidFill>
              </a:rPr>
              <a:t>to the next case.</a:t>
            </a:r>
          </a:p>
        </p:txBody>
      </p:sp>
      <p:pic>
        <p:nvPicPr>
          <p:cNvPr id="9" name="Content Placeholder 8" descr="A picture containing wall&#13;&#10;&#13;&#10;Description automatically generated">
            <a:extLst>
              <a:ext uri="{FF2B5EF4-FFF2-40B4-BE49-F238E27FC236}">
                <a16:creationId xmlns:a16="http://schemas.microsoft.com/office/drawing/2014/main" id="{18DA2459-48BA-E14A-AAC3-434017013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4681" y="284384"/>
            <a:ext cx="5449719" cy="628923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8E044-7442-BB41-BE73-3A2C873E830A}"/>
              </a:ext>
            </a:extLst>
          </p:cNvPr>
          <p:cNvSpPr txBox="1"/>
          <p:nvPr/>
        </p:nvSpPr>
        <p:spPr>
          <a:xfrm>
            <a:off x="9204604" y="2451777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A14221-D154-9F42-B03E-0F0E910183D9}"/>
              </a:ext>
            </a:extLst>
          </p:cNvPr>
          <p:cNvSpPr txBox="1"/>
          <p:nvPr/>
        </p:nvSpPr>
        <p:spPr>
          <a:xfrm>
            <a:off x="9204604" y="3429000"/>
            <a:ext cx="15578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x % 2 ==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9E9A22-DAC6-0B49-8B87-BA49C6F7DF3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243011" y="2638043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73AFC1-BE1D-044B-91C3-DB500FA81D70}"/>
              </a:ext>
            </a:extLst>
          </p:cNvPr>
          <p:cNvCxnSpPr/>
          <p:nvPr/>
        </p:nvCxnSpPr>
        <p:spPr>
          <a:xfrm flipH="1" flipV="1">
            <a:off x="7253422" y="3615266"/>
            <a:ext cx="1961593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4988307-C875-1B49-BC02-CB993B2746C1}"/>
              </a:ext>
            </a:extLst>
          </p:cNvPr>
          <p:cNvCxnSpPr>
            <a:cxnSpLocks/>
          </p:cNvCxnSpPr>
          <p:nvPr/>
        </p:nvCxnSpPr>
        <p:spPr>
          <a:xfrm rot="5400000">
            <a:off x="6173978" y="4260512"/>
            <a:ext cx="1249510" cy="1168400"/>
          </a:xfrm>
          <a:prstGeom prst="bentConnector3">
            <a:avLst>
              <a:gd name="adj1" fmla="val 9878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9BE802C-8C6C-6A48-8C99-7AA42BB22697}"/>
              </a:ext>
            </a:extLst>
          </p:cNvPr>
          <p:cNvSpPr txBox="1"/>
          <p:nvPr/>
        </p:nvSpPr>
        <p:spPr>
          <a:xfrm>
            <a:off x="7455285" y="4044611"/>
            <a:ext cx="19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Skip to the 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8E72E-1AA0-D14F-BFB4-BF43A073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011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6EC50-7FA1-4743-9AD1-FC8D8386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0E7230-8600-5B42-BE14-2B983A8F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644EF-1C94-144F-9114-1AABF6660A57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CC981-E290-A649-82A2-9FF3329E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Equivalent </a:t>
            </a:r>
            <a:r>
              <a:rPr lang="en-US" sz="26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D08F6EB-1907-0F4C-BFE3-BA015E1798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1128776"/>
            <a:ext cx="7188199" cy="460044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617B2B-8153-2D42-89A3-9CD3665214F8}"/>
              </a:ext>
            </a:extLst>
          </p:cNvPr>
          <p:cNvCxnSpPr>
            <a:cxnSpLocks/>
          </p:cNvCxnSpPr>
          <p:nvPr/>
        </p:nvCxnSpPr>
        <p:spPr>
          <a:xfrm flipH="1">
            <a:off x="6593305" y="3304674"/>
            <a:ext cx="86627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476D92-BAA7-3D42-A5C2-708F932060D9}"/>
              </a:ext>
            </a:extLst>
          </p:cNvPr>
          <p:cNvSpPr txBox="1"/>
          <p:nvPr/>
        </p:nvSpPr>
        <p:spPr>
          <a:xfrm>
            <a:off x="7543430" y="3073841"/>
            <a:ext cx="250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Like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break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F8C7CE-32DF-A842-8F64-6666E27B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B1E8D-1E4F-1540-B92F-98D5EC2D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2A877-B285-474E-B376-406A8964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F47E-6FBF-DD41-8836-143833125FCD}" type="datetime3">
              <a:rPr lang="en-US" smtClean="0">
                <a:solidFill>
                  <a:schemeClr val="bg1"/>
                </a:solidFill>
              </a:rPr>
              <a:t>28 September 2021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5C08-0916-6D46-845C-0639E4A8B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7" y="580801"/>
            <a:ext cx="4645250" cy="1889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What is wrong with </a:t>
            </a:r>
            <a:r>
              <a:rPr lang="en-US" sz="6000" dirty="0" err="1">
                <a:latin typeface="Courier" pitchFamily="2" charset="0"/>
              </a:rPr>
              <a:t>goto</a:t>
            </a:r>
            <a:r>
              <a:rPr lang="en-US" sz="6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31B1F-CC8A-934B-BFB1-3E24E5265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6627" y="2855068"/>
            <a:ext cx="4645250" cy="3192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It is not so much not knowing where you’re going, but knowing how you got there.</a:t>
            </a:r>
          </a:p>
          <a:p>
            <a:r>
              <a:rPr lang="en-US" sz="2000" dirty="0"/>
              <a:t>You could, for example, </a:t>
            </a:r>
            <a:r>
              <a:rPr lang="en-US" sz="2000" i="1" dirty="0" err="1"/>
              <a:t>goto</a:t>
            </a:r>
            <a:r>
              <a:rPr lang="en-US" sz="2000" dirty="0"/>
              <a:t> the middle of:</a:t>
            </a:r>
          </a:p>
          <a:p>
            <a:pPr lvl="1"/>
            <a:r>
              <a:rPr lang="en-US" sz="1600" dirty="0"/>
              <a:t>An </a:t>
            </a:r>
            <a:r>
              <a:rPr lang="en-US" sz="1600" dirty="0">
                <a:latin typeface="Courier" pitchFamily="2" charset="0"/>
              </a:rPr>
              <a:t>if</a:t>
            </a:r>
            <a:r>
              <a:rPr lang="en-US" sz="1600" dirty="0"/>
              <a:t> statement,</a:t>
            </a:r>
          </a:p>
          <a:p>
            <a:pPr lvl="1"/>
            <a:r>
              <a:rPr lang="en-US" sz="1600" dirty="0"/>
              <a:t>A </a:t>
            </a:r>
            <a:r>
              <a:rPr lang="en-US" sz="1600" dirty="0">
                <a:latin typeface="Courier" pitchFamily="2" charset="0"/>
              </a:rPr>
              <a:t>switch</a:t>
            </a:r>
            <a:r>
              <a:rPr lang="en-US" sz="1600" dirty="0"/>
              <a:t> statement, or</a:t>
            </a:r>
          </a:p>
          <a:p>
            <a:pPr lvl="1"/>
            <a:r>
              <a:rPr lang="en-US" sz="1600" dirty="0"/>
              <a:t>A </a:t>
            </a:r>
            <a:r>
              <a:rPr lang="en-US" sz="1600" i="1" dirty="0"/>
              <a:t>loop</a:t>
            </a:r>
          </a:p>
          <a:p>
            <a:r>
              <a:rPr lang="en-US" sz="2000" dirty="0"/>
              <a:t>It is not even clear what that would mean.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ith his mouth open&#13;&#10;&#13;&#10;Description automatically generated">
            <a:extLst>
              <a:ext uri="{FF2B5EF4-FFF2-40B4-BE49-F238E27FC236}">
                <a16:creationId xmlns:a16="http://schemas.microsoft.com/office/drawing/2014/main" id="{8D4FB302-978B-E043-B256-D3E41BC761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020" r="20519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A4C13-96C7-B749-A90F-C989281BA579}"/>
              </a:ext>
            </a:extLst>
          </p:cNvPr>
          <p:cNvSpPr txBox="1"/>
          <p:nvPr/>
        </p:nvSpPr>
        <p:spPr>
          <a:xfrm>
            <a:off x="4511842" y="6185759"/>
            <a:ext cx="759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‘Cause</a:t>
            </a:r>
            <a:r>
              <a:rPr lang="en-US" dirty="0"/>
              <a:t> remember: no matter where you go, there you are. —</a:t>
            </a:r>
            <a:r>
              <a:rPr lang="en-US" i="1" dirty="0"/>
              <a:t>Buckaroo Banzai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C23FC-E8EE-E044-A54E-5B223847ED42}"/>
              </a:ext>
            </a:extLst>
          </p:cNvPr>
          <p:cNvSpPr txBox="1"/>
          <p:nvPr/>
        </p:nvSpPr>
        <p:spPr>
          <a:xfrm>
            <a:off x="4252943" y="5723196"/>
            <a:ext cx="184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Emilio </a:t>
            </a:r>
            <a:r>
              <a:rPr lang="en-US" dirty="0" err="1"/>
              <a:t>Lizardo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B5637-E6F0-F940-9CB5-ABBD89B4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A0482-E9A8-E243-A8BC-B22831AE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19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4152B2-33EE-C243-9646-791B1FBFC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EF1BE-C1C3-3648-BD6C-9BB5B4628618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7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12FE-2A48-4F4B-A6AB-38320BBB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2400" dirty="0"/>
                  <a:t>Sought to set mathematics on a logical foundation.</a:t>
                </a:r>
              </a:p>
              <a:p>
                <a:r>
                  <a:rPr lang="en-US" sz="2400" dirty="0"/>
                  <a:t>Boolean logic has two values: </a:t>
                </a:r>
                <a:r>
                  <a:rPr lang="en-US" sz="2400" i="1" dirty="0"/>
                  <a:t>true</a:t>
                </a:r>
                <a:r>
                  <a:rPr lang="en-US" sz="2400" dirty="0"/>
                  <a:t> and </a:t>
                </a:r>
                <a:r>
                  <a:rPr lang="en-US" sz="2400" i="1" dirty="0"/>
                  <a:t>false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There are three </a:t>
                </a:r>
                <a:r>
                  <a:rPr lang="en-US" sz="2400" i="1" dirty="0"/>
                  <a:t>basic</a:t>
                </a:r>
                <a:r>
                  <a:rPr lang="en-US" sz="2400" dirty="0"/>
                  <a:t> operators:</a:t>
                </a:r>
              </a:p>
              <a:p>
                <a:pPr lvl="1"/>
                <a:r>
                  <a:rPr lang="en-US" sz="1800" dirty="0"/>
                  <a:t>∧ called </a:t>
                </a:r>
                <a:r>
                  <a:rPr lang="en-US" sz="1800" i="1" dirty="0"/>
                  <a:t>and,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conjunction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&amp;&amp;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</a:t>
                </a:r>
              </a:p>
              <a:p>
                <a:pPr lvl="1"/>
                <a:r>
                  <a:rPr lang="en-US" sz="1800" dirty="0"/>
                  <a:t>∨ called </a:t>
                </a:r>
                <a:r>
                  <a:rPr lang="en-US" sz="1800" i="1" dirty="0"/>
                  <a:t>or,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disjunction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||</a:t>
                </a:r>
                <a:r>
                  <a:rPr lang="en-US" sz="1800" dirty="0"/>
                  <a:t> in </a:t>
                </a:r>
                <a:r>
                  <a:rPr lang="en-US" sz="1800" b="1" dirty="0"/>
                  <a:t>C</a:t>
                </a:r>
                <a:r>
                  <a:rPr lang="en-US" sz="1800" dirty="0"/>
                  <a:t>), and</a:t>
                </a:r>
              </a:p>
              <a:p>
                <a:pPr lvl="1"/>
                <a:r>
                  <a:rPr lang="en-US" sz="2000" dirty="0"/>
                  <a:t>¬</a:t>
                </a:r>
                <a:r>
                  <a:rPr lang="en-US" sz="1800" dirty="0"/>
                  <a:t> called </a:t>
                </a:r>
                <a:r>
                  <a:rPr lang="en-US" sz="1800" i="1" dirty="0"/>
                  <a:t>not, </a:t>
                </a:r>
                <a:r>
                  <a:rPr lang="en-US" sz="1800" dirty="0"/>
                  <a:t>also called </a:t>
                </a:r>
                <a:r>
                  <a:rPr lang="en-US" sz="1800" i="1" dirty="0"/>
                  <a:t>negation</a:t>
                </a:r>
                <a:r>
                  <a:rPr lang="en-US" sz="1800" dirty="0"/>
                  <a:t> (</a:t>
                </a:r>
                <a:r>
                  <a:rPr lang="en-US" sz="1800" dirty="0">
                    <a:latin typeface="Courier" pitchFamily="2" charset="0"/>
                  </a:rPr>
                  <a:t>!</a:t>
                </a:r>
                <a:r>
                  <a:rPr lang="en-US" sz="1800" dirty="0"/>
                  <a:t> in </a:t>
                </a:r>
                <a:r>
                  <a:rPr lang="en-US" sz="1800" dirty="0">
                    <a:latin typeface="Courier" pitchFamily="2" charset="0"/>
                  </a:rPr>
                  <a:t>C</a:t>
                </a:r>
                <a:r>
                  <a:rPr lang="en-US" sz="1800" dirty="0"/>
                  <a:t>).</a:t>
                </a:r>
              </a:p>
              <a:p>
                <a:r>
                  <a:rPr lang="en-US" sz="2200" dirty="0"/>
                  <a:t>We will use </a:t>
                </a:r>
                <a:r>
                  <a:rPr lang="en-US" sz="2200" i="1" dirty="0"/>
                  <a:t>true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and </a:t>
                </a:r>
                <a:r>
                  <a:rPr lang="en-US" sz="2200" i="1" dirty="0"/>
                  <a:t>false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6AEC1D5-E10B-49E5-89B9-43FE06D1B2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279018"/>
                <a:ext cx="5314543" cy="3375920"/>
              </a:xfrm>
              <a:blipFill>
                <a:blip r:embed="rId2"/>
                <a:stretch>
                  <a:fillRect l="-1675" t="-2996" r="-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EEE9FF-2336-A84A-AF12-384BE2F94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9" r="23697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13500-C3F1-C549-99B0-C6826776A46F}"/>
              </a:ext>
            </a:extLst>
          </p:cNvPr>
          <p:cNvSpPr txBox="1"/>
          <p:nvPr/>
        </p:nvSpPr>
        <p:spPr>
          <a:xfrm>
            <a:off x="9387390" y="5838270"/>
            <a:ext cx="163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George Boole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BFDD1-EBEE-184D-873B-3F9D30B0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13278-0666-B848-B0C7-8DE09D18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182387-6714-274C-AC67-CF795C5B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19AD-640D-C942-813B-07B1AF6B6F76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0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34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AFD0F-8CF4-1C40-A114-116030FF7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What is a loop?</a:t>
            </a:r>
          </a:p>
        </p:txBody>
      </p:sp>
      <p:pic>
        <p:nvPicPr>
          <p:cNvPr id="5" name="Picture 4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BBA5502C-F7AD-6D4A-86AA-6F5CD8329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3" r="9470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6EFDF-E817-354C-A721-1C41E276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 loop allows you to repeat a sequence of code.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Programs spend the vast majority of their execution time in loops.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We will focus on structured loops: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for</a:t>
            </a:r>
            <a:r>
              <a:rPr lang="en-US" sz="2000" dirty="0">
                <a:solidFill>
                  <a:srgbClr val="FFFFFF"/>
                </a:solidFill>
              </a:rPr>
              <a:t>, and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do-while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You can also create loops with </a:t>
            </a:r>
            <a:r>
              <a:rPr lang="en-US" sz="20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r>
              <a:rPr lang="en-US" sz="2000" dirty="0">
                <a:solidFill>
                  <a:srgbClr val="FFFFFF"/>
                </a:solidFill>
              </a:rPr>
              <a:t>: but don’t, it’s </a:t>
            </a:r>
            <a:r>
              <a:rPr lang="en-US" sz="2000" i="1" dirty="0">
                <a:solidFill>
                  <a:srgbClr val="FFFFFF"/>
                </a:solidFill>
              </a:rPr>
              <a:t>ugly</a:t>
            </a:r>
            <a:r>
              <a:rPr lang="en-US" sz="2000" dirty="0">
                <a:solidFill>
                  <a:srgbClr val="FFFFFF"/>
                </a:solidFill>
              </a:rPr>
              <a:t>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Ghostbusters don’t cross streams, and good programmers don’t cross loops.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5A234-3272-7E46-9F02-6F2C26D7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9BA6A-2113-6445-9A5E-151C08A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85B4FC-7E7F-3A44-B038-C40CEA79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43A35E-6C55-F144-AF99-4EC6255EF74C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244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589E2-FE45-2F47-A429-9D219B18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while ()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6F73FF-563B-42B7-83C6-9C500BD02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is called a top-test loop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The test is evaluated </a:t>
            </a:r>
            <a:r>
              <a:rPr lang="en-US" sz="1600" i="1" dirty="0">
                <a:solidFill>
                  <a:schemeClr val="bg1"/>
                </a:solidFill>
              </a:rPr>
              <a:t>before</a:t>
            </a:r>
            <a:r>
              <a:rPr lang="en-US" sz="1600" dirty="0">
                <a:solidFill>
                  <a:schemeClr val="bg1"/>
                </a:solidFill>
              </a:rPr>
              <a:t> entering the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Executes the statement as long as the Boolean condition remains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Executes the statement </a:t>
            </a:r>
            <a:r>
              <a:rPr lang="en-US" sz="2000" i="1" dirty="0">
                <a:solidFill>
                  <a:schemeClr val="bg1"/>
                </a:solidFill>
              </a:rPr>
              <a:t>zero</a:t>
            </a:r>
            <a:r>
              <a:rPr lang="en-US" sz="2000" dirty="0">
                <a:solidFill>
                  <a:schemeClr val="bg1"/>
                </a:solidFill>
              </a:rPr>
              <a:t> or more times.</a:t>
            </a:r>
          </a:p>
        </p:txBody>
      </p:sp>
      <p:pic>
        <p:nvPicPr>
          <p:cNvPr id="8" name="Content Placeholder 4" descr="A clock mounted to the side&#10;&#10;Description automatically generated">
            <a:extLst>
              <a:ext uri="{FF2B5EF4-FFF2-40B4-BE49-F238E27FC236}">
                <a16:creationId xmlns:a16="http://schemas.microsoft.com/office/drawing/2014/main" id="{0AEC80E2-5656-DE49-893B-04EDA0BE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76" y="1694098"/>
            <a:ext cx="7228758" cy="34698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591C3-BD08-7347-A805-8FB557CA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15399-3283-EE4E-A0EB-81657F50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08E06-405A-0141-8B1E-272475BE4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DC27D-13B5-6B44-83D5-CD889E44CAE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30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775-E807-DA46-B910-7632C589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Equivalent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40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10C367-97E3-4603-9DFC-8AC36798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You can implement it with the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000" dirty="0">
                <a:solidFill>
                  <a:schemeClr val="bg1"/>
                </a:solidFill>
              </a:rPr>
              <a:t> statement.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Just because you </a:t>
            </a:r>
            <a:r>
              <a:rPr lang="en-US" sz="2000" i="1" dirty="0">
                <a:solidFill>
                  <a:schemeClr val="bg1"/>
                </a:solidFill>
              </a:rPr>
              <a:t>can</a:t>
            </a:r>
            <a:r>
              <a:rPr lang="en-US" sz="2000" dirty="0">
                <a:solidFill>
                  <a:schemeClr val="bg1"/>
                </a:solidFill>
              </a:rPr>
              <a:t> does not mean that you </a:t>
            </a:r>
            <a:r>
              <a:rPr lang="en-US" sz="2000" i="1" dirty="0">
                <a:solidFill>
                  <a:schemeClr val="bg1"/>
                </a:solidFill>
              </a:rPr>
              <a:t>should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CF973EB-48E0-AB45-84BC-7783A536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929" y="2058862"/>
            <a:ext cx="7259011" cy="27402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0A0D03D-5B02-3445-BC34-013152867D68}"/>
              </a:ext>
            </a:extLst>
          </p:cNvPr>
          <p:cNvGrpSpPr/>
          <p:nvPr/>
        </p:nvGrpSpPr>
        <p:grpSpPr>
          <a:xfrm>
            <a:off x="643467" y="4799136"/>
            <a:ext cx="4007442" cy="2058863"/>
            <a:chOff x="643467" y="4799136"/>
            <a:chExt cx="4007442" cy="2058863"/>
          </a:xfrm>
        </p:grpSpPr>
        <p:pic>
          <p:nvPicPr>
            <p:cNvPr id="14" name="Picture 13" descr="A person wearing glasses and looking at the camera&#13;&#10;&#13;&#10;Description automatically generated">
              <a:extLst>
                <a:ext uri="{FF2B5EF4-FFF2-40B4-BE49-F238E27FC236}">
                  <a16:creationId xmlns:a16="http://schemas.microsoft.com/office/drawing/2014/main" id="{57483243-D0BB-E745-9093-D536D93A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090" y="4799136"/>
              <a:ext cx="1502819" cy="2058863"/>
            </a:xfrm>
            <a:prstGeom prst="rect">
              <a:avLst/>
            </a:prstGeom>
          </p:spPr>
        </p:pic>
        <p:sp>
          <p:nvSpPr>
            <p:cNvPr id="15" name="Rectangular Callout 14">
              <a:extLst>
                <a:ext uri="{FF2B5EF4-FFF2-40B4-BE49-F238E27FC236}">
                  <a16:creationId xmlns:a16="http://schemas.microsoft.com/office/drawing/2014/main" id="{D0AF9798-ACBE-3941-8B90-28252575D82B}"/>
                </a:ext>
              </a:extLst>
            </p:cNvPr>
            <p:cNvSpPr/>
            <p:nvPr/>
          </p:nvSpPr>
          <p:spPr>
            <a:xfrm>
              <a:off x="643467" y="5009322"/>
              <a:ext cx="2192498" cy="1044344"/>
            </a:xfrm>
            <a:prstGeom prst="wedgeRectCallout">
              <a:avLst>
                <a:gd name="adj1" fmla="val 77085"/>
                <a:gd name="adj2" fmla="val 320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 warned you about this in 1968!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D5D07-69AB-0B45-AF0C-1A01316F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47D4-BDF4-184C-B5EE-0A6B6046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FC356-B3BB-2245-BE76-1D3DFC19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BA52C-96CE-0D48-B55D-FB7C9EB5491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9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F6284-D756-E842-9159-245824B9D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for ()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A9436F-E36E-4F10-9742-A6E1367B1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Also a top-test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Puts: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Initialization,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Test, and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Increment all together.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By convention they are related, but nothing in </a:t>
            </a:r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>
                <a:solidFill>
                  <a:schemeClr val="bg1"/>
                </a:solidFill>
              </a:rPr>
              <a:t>requires</a:t>
            </a:r>
            <a:r>
              <a:rPr lang="en-US" sz="2000" dirty="0">
                <a:solidFill>
                  <a:schemeClr val="bg1"/>
                </a:solidFill>
              </a:rPr>
              <a:t> them to be.</a:t>
            </a:r>
          </a:p>
        </p:txBody>
      </p:sp>
      <p:pic>
        <p:nvPicPr>
          <p:cNvPr id="8" name="Content Placeholder 4" descr="A clock that is on some time in the dark&#10;&#10;Description automatically generated">
            <a:extLst>
              <a:ext uri="{FF2B5EF4-FFF2-40B4-BE49-F238E27FC236}">
                <a16:creationId xmlns:a16="http://schemas.microsoft.com/office/drawing/2014/main" id="{F134A30F-C1AC-4B4B-BD85-1628C0B57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30" y="2840664"/>
            <a:ext cx="7241065" cy="11766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0FC932A-CEF2-804A-B75A-E67E5262FB0B}"/>
              </a:ext>
            </a:extLst>
          </p:cNvPr>
          <p:cNvGrpSpPr/>
          <p:nvPr/>
        </p:nvGrpSpPr>
        <p:grpSpPr>
          <a:xfrm>
            <a:off x="8184558" y="4799137"/>
            <a:ext cx="4007442" cy="2058863"/>
            <a:chOff x="643467" y="4799136"/>
            <a:chExt cx="4007442" cy="2058863"/>
          </a:xfrm>
        </p:grpSpPr>
        <p:pic>
          <p:nvPicPr>
            <p:cNvPr id="12" name="Picture 11" descr="A person wearing glasses and looking at the camera&#13;&#10;&#13;&#10;Description automatically generated">
              <a:extLst>
                <a:ext uri="{FF2B5EF4-FFF2-40B4-BE49-F238E27FC236}">
                  <a16:creationId xmlns:a16="http://schemas.microsoft.com/office/drawing/2014/main" id="{243496A0-60EA-0F42-BA64-F52C4255A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090" y="4799136"/>
              <a:ext cx="1502819" cy="2058863"/>
            </a:xfrm>
            <a:prstGeom prst="rect">
              <a:avLst/>
            </a:prstGeom>
          </p:spPr>
        </p:pic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0824F3D7-D5EF-D14E-957F-C97345C7039E}"/>
                </a:ext>
              </a:extLst>
            </p:cNvPr>
            <p:cNvSpPr/>
            <p:nvPr/>
          </p:nvSpPr>
          <p:spPr>
            <a:xfrm>
              <a:off x="643467" y="5009322"/>
              <a:ext cx="2192498" cy="1044344"/>
            </a:xfrm>
            <a:prstGeom prst="wedgeRectCallout">
              <a:avLst>
                <a:gd name="adj1" fmla="val 77085"/>
                <a:gd name="adj2" fmla="val 320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Deze code is veel beter leesbaar!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5FBD4-007E-5D45-9E89-20E28BB7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1D88E-0F27-8D42-AD1A-D23353A8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C5ACA-F2A5-AA4F-B480-150FB2DC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43F108-2D66-3647-9689-F45C57496AC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377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35214-F639-1046-931E-7F44E224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Equivalent </a:t>
            </a:r>
            <a:r>
              <a:rPr lang="en-US" sz="2800" dirty="0">
                <a:solidFill>
                  <a:schemeClr val="bg1"/>
                </a:solidFill>
                <a:latin typeface="Courier" pitchFamily="2" charset="0"/>
              </a:rPr>
              <a:t>while()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09D2338-0B34-4F7F-A83B-B8F2823D1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is the equivalent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statement.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while</a:t>
            </a:r>
            <a:r>
              <a:rPr lang="en-US" sz="2000" dirty="0">
                <a:solidFill>
                  <a:schemeClr val="bg1"/>
                </a:solidFill>
              </a:rPr>
              <a:t> statement is </a:t>
            </a:r>
            <a:r>
              <a:rPr lang="en-US" sz="2000" i="1" dirty="0">
                <a:solidFill>
                  <a:schemeClr val="bg1"/>
                </a:solidFill>
              </a:rPr>
              <a:t>complete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Which means you can implement any loop using it.</a:t>
            </a:r>
          </a:p>
        </p:txBody>
      </p:sp>
      <p:pic>
        <p:nvPicPr>
          <p:cNvPr id="8" name="Content Placeholder 4" descr="A clock mounted to the side&#10;&#10;Description automatically generated">
            <a:extLst>
              <a:ext uri="{FF2B5EF4-FFF2-40B4-BE49-F238E27FC236}">
                <a16:creationId xmlns:a16="http://schemas.microsoft.com/office/drawing/2014/main" id="{70575F49-4353-494E-8859-DBAB17D1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55" y="1721313"/>
            <a:ext cx="7005893" cy="341537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530F073-994A-D844-9E3A-E798B25BE028}"/>
              </a:ext>
            </a:extLst>
          </p:cNvPr>
          <p:cNvGrpSpPr/>
          <p:nvPr/>
        </p:nvGrpSpPr>
        <p:grpSpPr>
          <a:xfrm>
            <a:off x="643467" y="4799136"/>
            <a:ext cx="4007442" cy="2058863"/>
            <a:chOff x="643467" y="4799136"/>
            <a:chExt cx="4007442" cy="2058863"/>
          </a:xfrm>
        </p:grpSpPr>
        <p:pic>
          <p:nvPicPr>
            <p:cNvPr id="11" name="Picture 10" descr="A person wearing glasses and looking at the camera&#13;&#10;&#13;&#10;Description automatically generated">
              <a:extLst>
                <a:ext uri="{FF2B5EF4-FFF2-40B4-BE49-F238E27FC236}">
                  <a16:creationId xmlns:a16="http://schemas.microsoft.com/office/drawing/2014/main" id="{8CC0D57F-93F3-0A46-9FD2-2583395C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090" y="4799136"/>
              <a:ext cx="1502819" cy="2058863"/>
            </a:xfrm>
            <a:prstGeom prst="rect">
              <a:avLst/>
            </a:prstGeom>
          </p:spPr>
        </p:pic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F1AF699D-8DC9-EF49-BDB7-B56AD5BE5CF7}"/>
                </a:ext>
              </a:extLst>
            </p:cNvPr>
            <p:cNvSpPr/>
            <p:nvPr/>
          </p:nvSpPr>
          <p:spPr>
            <a:xfrm>
              <a:off x="643467" y="5009321"/>
              <a:ext cx="2192498" cy="1205211"/>
            </a:xfrm>
            <a:prstGeom prst="wedgeRectCallout">
              <a:avLst>
                <a:gd name="adj1" fmla="val 77085"/>
                <a:gd name="adj2" fmla="val 3204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Böhm-Jacopini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theorem proves you can do it all with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while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!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2658B-BD9E-524F-889F-3F301FC6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E2BAB-65B1-394F-961E-7B38CA6B8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40ABA-3DA0-2642-B7A2-022F131E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CE07A3-66CA-6646-8062-1099C1E1626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847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6EF48-E2F3-F14F-B8AB-0F4C958D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do { } while ()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751569-A76F-4F84-9795-16D258FA1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is a bottom-test loop.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Used when you want to perform the statement at least once.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Continues to execute the enclosed statement as long as the Boolean condition remains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Content Placeholder 4" descr="A clock that is on some time in the dark&#10;&#10;Description automatically generated">
            <a:extLst>
              <a:ext uri="{FF2B5EF4-FFF2-40B4-BE49-F238E27FC236}">
                <a16:creationId xmlns:a16="http://schemas.microsoft.com/office/drawing/2014/main" id="{AB2CB2DA-8D66-1E47-90A3-71C3ACAE6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441" y="1708061"/>
            <a:ext cx="7060260" cy="34418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FB5EB-F773-9946-A56A-F55F76E9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1DE42-62B0-2144-A97E-F818515A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9BEEB-D8B9-0F45-9B12-A0B7F31BB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A7390F-67CB-F948-B27D-F13656135741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470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490CE-E500-4A4C-828C-0A776ADE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Equivalent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40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3A05A4-39BB-43CB-B026-9F442A8A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is the equivalent code using 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You should </a:t>
            </a:r>
            <a:r>
              <a:rPr lang="en-US" sz="2000" i="1" dirty="0">
                <a:solidFill>
                  <a:schemeClr val="bg1"/>
                </a:solidFill>
              </a:rPr>
              <a:t>never</a:t>
            </a:r>
            <a:r>
              <a:rPr lang="en-US" sz="2000" dirty="0">
                <a:solidFill>
                  <a:schemeClr val="bg1"/>
                </a:solidFill>
              </a:rPr>
              <a:t> write code like this unless your programming language lacks the equivalent statement.</a:t>
            </a:r>
          </a:p>
        </p:txBody>
      </p:sp>
      <p:pic>
        <p:nvPicPr>
          <p:cNvPr id="7" name="Picture 6" descr="A clock mounted to the side&#13;&#10;&#13;&#10;Description automatically generated">
            <a:extLst>
              <a:ext uri="{FF2B5EF4-FFF2-40B4-BE49-F238E27FC236}">
                <a16:creationId xmlns:a16="http://schemas.microsoft.com/office/drawing/2014/main" id="{9BDBEE1B-49A1-3B45-96F4-1865F0BC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02" y="2261242"/>
            <a:ext cx="7414338" cy="23355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DCB25-41DB-9B44-9849-6FA7DAC8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4CA93-EDB8-B549-8F78-F99B11FBB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D669D-B8C2-1C4D-A4E1-7E81AA0C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7A4BFD-FD50-EE47-AED5-03AEE92A0AC8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330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B0151-2E44-0E43-9C07-7300568C6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Infinite Loops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1F8D26-E207-455B-9FC0-3592936C7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All of these execute </a:t>
            </a:r>
            <a:r>
              <a:rPr lang="en-US" sz="2000" i="1" dirty="0">
                <a:solidFill>
                  <a:schemeClr val="bg1"/>
                </a:solidFill>
              </a:rPr>
              <a:t>forever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one you choose is a matter of </a:t>
            </a:r>
            <a:r>
              <a:rPr lang="en-US" sz="2000" i="1" dirty="0">
                <a:solidFill>
                  <a:schemeClr val="bg1"/>
                </a:solidFill>
              </a:rPr>
              <a:t>style</a:t>
            </a:r>
            <a:r>
              <a:rPr lang="en-US" sz="2000" dirty="0">
                <a:solidFill>
                  <a:schemeClr val="bg1"/>
                </a:solidFill>
              </a:rPr>
              <a:t>, not of substance.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How do you ever escape?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Use the 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r>
              <a:rPr lang="en-US" sz="1600" dirty="0">
                <a:solidFill>
                  <a:schemeClr val="bg1"/>
                </a:solidFill>
              </a:rPr>
              <a:t> statement.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B9C9B8C-D2EB-8945-8B3D-87282145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2107"/>
            <a:ext cx="4946447" cy="58537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98882-720E-8345-8F76-E70B5AE9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C9F05-ED2D-2143-AF38-98D50793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C2809-EDBE-D54A-B089-1F28CECC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951FA-C20A-C441-B2F6-5D0255DE430E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683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AF76F-A067-7244-BB76-F40AAA97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Courier" pitchFamily="2" charset="0"/>
              </a:rPr>
              <a:t>break</a:t>
            </a:r>
            <a:endParaRPr lang="en-US" sz="2800" kern="12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43D3794-9D8F-49D9-9A63-3D75C7944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Immediately exits the enclosing loop.</a:t>
            </a:r>
          </a:p>
          <a:p>
            <a:r>
              <a:rPr lang="en-US" sz="2000">
                <a:solidFill>
                  <a:schemeClr val="bg1"/>
                </a:solidFill>
              </a:rPr>
              <a:t>Allows for middle-exit loops.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This is still considered structured programming, but it should be used in moderation.</a:t>
            </a:r>
          </a:p>
          <a:p>
            <a:pPr lvl="1"/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3E698B9-AFD3-FD4D-9B79-86822DD2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349" y="2097109"/>
            <a:ext cx="7199416" cy="26637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04782-77B1-C343-AA09-9169515E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B7A32-9B35-7046-92B5-F1C2270F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F3A8F-756C-164C-8B6C-98CE3283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B700C1-044D-7D4E-928E-47B62037EDF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029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4C3AC-DA56-1D44-9AEC-2DAD002D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Equivalent </a:t>
            </a:r>
            <a:r>
              <a:rPr lang="en-US" sz="2400" kern="1200" dirty="0" err="1">
                <a:solidFill>
                  <a:schemeClr val="bg1"/>
                </a:solidFill>
                <a:latin typeface="Courier" pitchFamily="2" charset="0"/>
              </a:rPr>
              <a:t>goto</a:t>
            </a: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F0A32-08EE-E54E-B62F-913E66449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goes without saying that you should not write code like this…</a:t>
            </a:r>
          </a:p>
        </p:txBody>
      </p:sp>
      <p:pic>
        <p:nvPicPr>
          <p:cNvPr id="5" name="Content Placeholder 8" descr="A picture containing object&#10;&#10;Description automatically generated">
            <a:extLst>
              <a:ext uri="{FF2B5EF4-FFF2-40B4-BE49-F238E27FC236}">
                <a16:creationId xmlns:a16="http://schemas.microsoft.com/office/drawing/2014/main" id="{FA225B84-759A-0547-A9DA-F3A87E105D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232" y="1899834"/>
            <a:ext cx="7112405" cy="305833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5C48-77B6-164C-852C-D69A77BC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2CFA-B511-094A-BDED-58FA76DE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321E8E-34AD-2D41-9B9B-991079C3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A38163-B943-9442-809A-E00D6950005E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42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 (also called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Conjunction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∧0=0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3768" y="2191807"/>
                <a:ext cx="5100499" cy="3985155"/>
              </a:xfrm>
              <a:blipFill>
                <a:blip r:embed="rId2"/>
                <a:stretch>
                  <a:fillRect l="-2736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67E94E6E-F8B4-784B-A708-CA001CA8C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02764"/>
              </p:ext>
            </p:extLst>
          </p:nvPr>
        </p:nvGraphicFramePr>
        <p:xfrm>
          <a:off x="6417734" y="2634591"/>
          <a:ext cx="4935972" cy="314781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59642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238165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6464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∧ (and)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81924" marT="281924" marB="281924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T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9674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/>
                        <a:t>F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9872" marR="244333" marT="244333" marB="244333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B8AA9-DAF8-0649-B516-FBBAEA6C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2CF41-DBB4-144B-B24B-562656AA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9A0CE-9C45-3C4E-A73B-10F464B7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D142B-52C7-BA41-9CB3-56003892CDA9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9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2BE2D4-D181-8C44-ACA3-4C8C312A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108" y="1358454"/>
            <a:ext cx="7265907" cy="41410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CC458-69F5-2343-9DA5-21A8408D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Factorial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7DD4E0D-66E8-294E-9CA5-FA732CA4A11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This code will print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0!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to the largest that will fit in an </a:t>
                </a:r>
                <a:r>
                  <a:rPr lang="en-US" sz="2000" dirty="0">
                    <a:solidFill>
                      <a:schemeClr val="bg1"/>
                    </a:solidFill>
                    <a:latin typeface="Courier" pitchFamily="2" charset="0"/>
                  </a:rPr>
                  <a:t>int</a:t>
                </a:r>
                <a:r>
                  <a:rPr lang="en-US" sz="20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We use the fact that numbers are stored in two’s complement (and so turn negative when they exceed the positive numbers).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We are trying to be perhaps a bit </a:t>
                </a:r>
                <a:r>
                  <a:rPr lang="en-US" sz="2000" i="1" dirty="0">
                    <a:solidFill>
                      <a:schemeClr val="bg1"/>
                    </a:solidFill>
                  </a:rPr>
                  <a:t>too</a:t>
                </a:r>
                <a:r>
                  <a:rPr lang="en-US" sz="2000" dirty="0">
                    <a:solidFill>
                      <a:schemeClr val="bg1"/>
                    </a:solidFill>
                  </a:rPr>
                  <a:t> clever.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7DD4E0D-66E8-294E-9CA5-FA732CA4A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504" t="-1481" r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BAE442-A8D2-CE4F-AE3B-E670E365A053}"/>
              </a:ext>
            </a:extLst>
          </p:cNvPr>
          <p:cNvSpPr txBox="1"/>
          <p:nvPr/>
        </p:nvSpPr>
        <p:spPr>
          <a:xfrm>
            <a:off x="9296252" y="4092354"/>
            <a:ext cx="2418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attempt at cleverness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AEC5DB-560B-2647-A849-5CCE6FDCEC33}"/>
              </a:ext>
            </a:extLst>
          </p:cNvPr>
          <p:cNvCxnSpPr>
            <a:cxnSpLocks/>
          </p:cNvCxnSpPr>
          <p:nvPr/>
        </p:nvCxnSpPr>
        <p:spPr>
          <a:xfrm flipH="1">
            <a:off x="8935313" y="4261635"/>
            <a:ext cx="36093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CAD1E-847A-5741-9EB9-A1501B0B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7A043-18CB-1443-9711-84392066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50AA93-E3EE-7342-B028-ABFE7F50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0F6253-AADA-174F-964B-8594A1FBC4E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604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EB0C3-84FF-784D-A52C-5810C2A1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Courier" pitchFamily="2" charset="0"/>
              </a:rPr>
              <a:t>goto</a:t>
            </a:r>
            <a:endParaRPr lang="en-US" sz="4800" kern="1200" dirty="0">
              <a:solidFill>
                <a:srgbClr val="FFFFFF"/>
              </a:solidFill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ED8B-F619-DC43-8FEF-BA15D1CDE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891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This is an equivalent program.</a:t>
            </a:r>
          </a:p>
          <a:p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you see the need fo</a:t>
            </a:r>
            <a:r>
              <a:rPr lang="en-US" sz="2000" dirty="0">
                <a:solidFill>
                  <a:srgbClr val="FFFFFF"/>
                </a:solidFill>
              </a:rPr>
              <a:t>r </a:t>
            </a:r>
            <a:r>
              <a:rPr lang="en-US" sz="2000" dirty="0">
                <a:solidFill>
                  <a:srgbClr val="FFFFFF"/>
                </a:solidFill>
                <a:latin typeface="Courier" pitchFamily="2" charset="0"/>
              </a:rPr>
              <a:t>break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This kind of programming is considered very bad form.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01D822-2072-D345-AD7A-C98EB9DB0C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22722" y="321177"/>
            <a:ext cx="6195041" cy="6179552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9D47F8AB-66E1-DD4F-B3AF-5D3B1641DC75}"/>
              </a:ext>
            </a:extLst>
          </p:cNvPr>
          <p:cNvCxnSpPr>
            <a:cxnSpLocks/>
          </p:cNvCxnSpPr>
          <p:nvPr/>
        </p:nvCxnSpPr>
        <p:spPr>
          <a:xfrm rot="5400000">
            <a:off x="8568268" y="2861734"/>
            <a:ext cx="948267" cy="609598"/>
          </a:xfrm>
          <a:prstGeom prst="bentConnector3">
            <a:avLst>
              <a:gd name="adj1" fmla="val 1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14F880B-1049-FA41-B08C-07D718F66516}"/>
              </a:ext>
            </a:extLst>
          </p:cNvPr>
          <p:cNvCxnSpPr>
            <a:cxnSpLocks/>
          </p:cNvCxnSpPr>
          <p:nvPr/>
        </p:nvCxnSpPr>
        <p:spPr>
          <a:xfrm rot="5400000">
            <a:off x="8121724" y="3244921"/>
            <a:ext cx="1337732" cy="740695"/>
          </a:xfrm>
          <a:prstGeom prst="bentConnector3">
            <a:avLst>
              <a:gd name="adj1" fmla="val 99367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erson wearing glasses and looking at the camera&#13;&#10;&#13;&#10;Description automatically generated">
            <a:extLst>
              <a:ext uri="{FF2B5EF4-FFF2-40B4-BE49-F238E27FC236}">
                <a16:creationId xmlns:a16="http://schemas.microsoft.com/office/drawing/2014/main" id="{D8B309B5-22C0-4F4E-B897-884A58B4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806112"/>
            <a:ext cx="1748954" cy="239606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B56A5D9E-97AB-6D4D-8822-711A5423D94E}"/>
              </a:ext>
            </a:extLst>
          </p:cNvPr>
          <p:cNvSpPr/>
          <p:nvPr/>
        </p:nvSpPr>
        <p:spPr>
          <a:xfrm>
            <a:off x="397965" y="408071"/>
            <a:ext cx="2371396" cy="1443789"/>
          </a:xfrm>
          <a:prstGeom prst="wedgeRoundRectCallout">
            <a:avLst>
              <a:gd name="adj1" fmla="val 67608"/>
              <a:gd name="adj2" fmla="val 6367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C8EE71-2B70-7347-BA04-619118FF866E}"/>
              </a:ext>
            </a:extLst>
          </p:cNvPr>
          <p:cNvSpPr txBox="1"/>
          <p:nvPr/>
        </p:nvSpPr>
        <p:spPr>
          <a:xfrm>
            <a:off x="541867" y="575733"/>
            <a:ext cx="1862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you use </a:t>
            </a:r>
            <a:r>
              <a:rPr lang="en-US" sz="1600" dirty="0" err="1">
                <a:latin typeface="Courier" pitchFamily="2" charset="0"/>
              </a:rPr>
              <a:t>goto</a:t>
            </a:r>
            <a:r>
              <a:rPr lang="en-US" sz="1600" dirty="0"/>
              <a:t> then you are a failure at programming!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3B700-5655-464B-8BE6-0127AA69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241B-8E22-454B-B3FA-3C0290E7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82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CA400-53FD-2149-9AD1-69E197AF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4BAE4-043F-F14D-A9DB-E8C76BBC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07943-CD37-9F47-AA94-0712F932C3C7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9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17D887-EE00-8C41-82C5-DFD728A9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What’s wrong with this code?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64D252-1453-9043-B2F4-17DCA16028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381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925E-E1C0-A946-8882-31BB6FF02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71275" y="2615466"/>
            <a:ext cx="3424739" cy="301333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It’s an infinite loop!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How do I know that?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i="1" dirty="0">
                <a:solidFill>
                  <a:srgbClr val="FFFFFF"/>
                </a:solidFill>
              </a:rPr>
              <a:t>Never forget </a:t>
            </a:r>
            <a:r>
              <a:rPr lang="en-US" dirty="0">
                <a:solidFill>
                  <a:srgbClr val="FFFFFF"/>
                </a:solidFill>
              </a:rPr>
              <a:t>that 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FFFFFF"/>
                </a:solidFill>
              </a:rPr>
              <a:t> is assignment and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ourier" pitchFamily="2" charset="0"/>
              </a:rPr>
              <a:t>==</a:t>
            </a:r>
            <a:r>
              <a:rPr lang="en-US" dirty="0">
                <a:solidFill>
                  <a:srgbClr val="FFFFFF"/>
                </a:solidFill>
              </a:rPr>
              <a:t> is equality!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0A07A-B757-3341-8910-E6C26BA42338}"/>
              </a:ext>
            </a:extLst>
          </p:cNvPr>
          <p:cNvGrpSpPr/>
          <p:nvPr/>
        </p:nvGrpSpPr>
        <p:grpSpPr>
          <a:xfrm>
            <a:off x="2428407" y="794479"/>
            <a:ext cx="7764904" cy="1572531"/>
            <a:chOff x="2428407" y="794479"/>
            <a:chExt cx="7764904" cy="1572531"/>
          </a:xfrm>
        </p:grpSpPr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2882CC82-792C-024A-B9A0-938DB63BD4BE}"/>
                </a:ext>
              </a:extLst>
            </p:cNvPr>
            <p:cNvSpPr/>
            <p:nvPr/>
          </p:nvSpPr>
          <p:spPr>
            <a:xfrm>
              <a:off x="2428407" y="794479"/>
              <a:ext cx="3552668" cy="839449"/>
            </a:xfrm>
            <a:prstGeom prst="fram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7710BD-39D3-8343-980C-BABB034D7E5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096000" y="1229194"/>
              <a:ext cx="3077980" cy="876206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57BF3D-E330-804D-B095-36CE2903B620}"/>
                </a:ext>
              </a:extLst>
            </p:cNvPr>
            <p:cNvSpPr txBox="1"/>
            <p:nvPr/>
          </p:nvSpPr>
          <p:spPr>
            <a:xfrm>
              <a:off x="9173980" y="1843790"/>
              <a:ext cx="1019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This!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DBA9-B472-354F-8CB8-888BF22F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67002-DDDA-E243-984D-5CC25BA2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760E0E-3D60-C540-BB3D-6409D0F4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E6404-3009-184D-AF0A-392B9F8EC8A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A44D9-248D-0043-80E4-18BEB21A9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Courier" pitchFamily="2" charset="0"/>
              </a:rPr>
              <a:t>continue</a:t>
            </a:r>
          </a:p>
        </p:txBody>
      </p:sp>
      <p:pic>
        <p:nvPicPr>
          <p:cNvPr id="12" name="Content Placeholder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7939E59A-90B2-7B44-A497-CA55B34C6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38600" y="681037"/>
            <a:ext cx="7770858" cy="4254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C6017-0BFD-0D49-88A0-A35956F39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5351489"/>
            <a:ext cx="7188199" cy="12715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You may have times when you want to skip the remainder of a loop.</a:t>
            </a:r>
          </a:p>
          <a:p>
            <a:r>
              <a:rPr lang="en-US" sz="1800" dirty="0"/>
              <a:t>For this, there is </a:t>
            </a:r>
            <a:r>
              <a:rPr lang="en-US" sz="1800" dirty="0">
                <a:latin typeface="Courier" pitchFamily="2" charset="0"/>
              </a:rPr>
              <a:t>continue</a:t>
            </a:r>
            <a:r>
              <a:rPr lang="en-US" sz="1800" dirty="0"/>
              <a:t>.</a:t>
            </a:r>
          </a:p>
          <a:p>
            <a:r>
              <a:rPr lang="en-US" sz="1800" dirty="0"/>
              <a:t>Please use it sparingly.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1D80BCE-7D8D-2842-A660-2B58198BDB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16974" y="2323477"/>
            <a:ext cx="644577" cy="644575"/>
          </a:xfrm>
          <a:prstGeom prst="bentConnector3">
            <a:avLst>
              <a:gd name="adj1" fmla="val -3488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CEE0FFB8-CEC1-EB41-B0D6-36D2E8780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78" y="4366847"/>
            <a:ext cx="2199320" cy="218060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6AA8A-30AD-8B4B-8581-4F5D75BB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1446D-5BA9-1046-BD5C-A6F7DFE4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B25C84-888F-EB4C-89A3-B5755EEB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69C48-94E4-9B44-B9AC-A01A8C5DBBF3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93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85675-7C93-0547-94D7-87A60EB7F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Let’s Compute!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1FFADC-1957-A94A-B4CB-95378AEEB7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80855" y="1412489"/>
                <a:ext cx="3427283" cy="4363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We’ll compute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But, can’t I just call a library routine?</a:t>
                </a:r>
              </a:p>
              <a:p>
                <a:pPr marL="0" indent="0">
                  <a:buNone/>
                </a:pPr>
                <a:r>
                  <a:rPr lang="en-US" sz="2400" dirty="0"/>
                  <a:t>No!</a:t>
                </a:r>
              </a:p>
              <a:p>
                <a:pPr marL="0" indent="0">
                  <a:buNone/>
                </a:pPr>
                <a:r>
                  <a:rPr lang="en-US" sz="2400" dirty="0"/>
                  <a:t>There is no magic — someone has to write the code.</a:t>
                </a:r>
              </a:p>
              <a:p>
                <a:pPr marL="0" indent="0">
                  <a:buNone/>
                </a:pPr>
                <a:r>
                  <a:rPr lang="en-US" sz="2400" dirty="0"/>
                  <a:t>The subfield of writing numerical programs is called </a:t>
                </a:r>
                <a:r>
                  <a:rPr lang="en-US" sz="2400" i="1" dirty="0"/>
                  <a:t>numerical analysis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1FFADC-1957-A94A-B4CB-95378AEEB7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80855" y="1412489"/>
                <a:ext cx="3427283" cy="4363844"/>
              </a:xfrm>
              <a:blipFill>
                <a:blip r:embed="rId2"/>
                <a:stretch>
                  <a:fillRect l="-2583" t="-870" r="-2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B22388-BB49-5140-A740-2EB5AB58ED2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451604" y="1412489"/>
                <a:ext cx="3197701" cy="4363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is that same as solving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−2=0.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What else do we know?</a:t>
                </a:r>
              </a:p>
              <a:p>
                <a:pPr marL="0" indent="0">
                  <a:buNone/>
                </a:pPr>
                <a:r>
                  <a:rPr lang="en-US" sz="2400" dirty="0"/>
                  <a:t>We know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sz="2400" dirty="0"/>
                  <a:t>, so we’ll start looking in the middle.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B22388-BB49-5140-A740-2EB5AB58E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451604" y="1412489"/>
                <a:ext cx="3197701" cy="4363844"/>
              </a:xfrm>
              <a:blipFill>
                <a:blip r:embed="rId3"/>
                <a:stretch>
                  <a:fillRect l="-2372" t="-870" r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503B4FB8-76ED-1242-8FFF-A528D938A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232" y="2953352"/>
            <a:ext cx="1734586" cy="3165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4655AD-12F4-FF4D-9A80-EADA7D2A240D}"/>
                  </a:ext>
                </a:extLst>
              </p:cNvPr>
              <p:cNvSpPr txBox="1"/>
              <p:nvPr/>
            </p:nvSpPr>
            <p:spPr>
              <a:xfrm>
                <a:off x="4495646" y="5933858"/>
                <a:ext cx="7268450" cy="39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rad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1.414213562373095048801688724209698078569671875376948073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4655AD-12F4-FF4D-9A80-EADA7D2A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646" y="5933858"/>
                <a:ext cx="7268450" cy="396327"/>
              </a:xfrm>
              <a:prstGeom prst="rect">
                <a:avLst/>
              </a:prstGeom>
              <a:blipFill>
                <a:blip r:embed="rId5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E15CB-1D02-514B-8763-53FE1DEF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B8DF73-5DE8-1741-9E3E-C854CACD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303EE-96AC-6B48-B3D9-60FCDE71D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DC12D1F-DE92-3B4D-BC76-7F95FB737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279527-E626-1C48-AD67-6C9FA18AC1EF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September 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926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AB042-4F95-6247-937C-D502CB0B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Bisection Method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82968C89-9D1D-C343-97F9-141C38E5FB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70527" y="1675227"/>
            <a:ext cx="9250946" cy="43941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A064D-2742-EC44-B21C-8CCDAE7F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EF2D2A-1109-5A4F-8DE2-A49CA1849CC9}" type="datetime3">
              <a:rPr lang="en-US" smtClean="0"/>
              <a:pPr>
                <a:spcAft>
                  <a:spcPts val="600"/>
                </a:spcAft>
              </a:pPr>
              <a:t>28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12A4F-455D-CB44-99F1-E4F1DF18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0B2FC-D7A1-C743-9EBC-DC40864A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8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1CA4D-842D-354B-A51B-0EE5CD9C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long does it take?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C606DCB-EA60-CD47-BD07-1127A3D301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4057" y="364587"/>
            <a:ext cx="10043886" cy="43941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709E8-5FD0-1248-973A-F55705EA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EF2D2A-1109-5A4F-8DE2-A49CA1849CC9}" type="datetime3">
              <a:rPr lang="en-US" smtClean="0"/>
              <a:pPr>
                <a:spcAft>
                  <a:spcPts val="600"/>
                </a:spcAft>
              </a:pPr>
              <a:t>28 September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1DD65-0BFF-2149-A466-E6F27565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1E2E-B2F2-DF4B-8D15-2DFFDB2C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96399-4D98-4F48-8FBF-F27E0D26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A592-6924-664C-9550-52CB54315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3100" y="1247078"/>
            <a:ext cx="2926080" cy="436384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Boolean logic is a branch of mathematics dealing with just two values: true and false.</a:t>
            </a:r>
          </a:p>
          <a:p>
            <a:r>
              <a:rPr lang="en-US" sz="2000" b="1" dirty="0"/>
              <a:t>C</a:t>
            </a:r>
            <a:r>
              <a:rPr lang="en-US" sz="2000" dirty="0"/>
              <a:t> uses 0 for </a:t>
            </a:r>
            <a:r>
              <a:rPr lang="en-US" sz="2000" i="1" dirty="0"/>
              <a:t>false</a:t>
            </a:r>
            <a:r>
              <a:rPr lang="en-US" sz="2000" dirty="0"/>
              <a:t>, and non-zero for </a:t>
            </a:r>
            <a:r>
              <a:rPr lang="en-US" sz="2000" i="1" dirty="0"/>
              <a:t>true</a:t>
            </a:r>
            <a:r>
              <a:rPr lang="en-US" sz="2000" dirty="0"/>
              <a:t>.</a:t>
            </a:r>
          </a:p>
          <a:p>
            <a:r>
              <a:rPr lang="en-US" sz="2000" dirty="0"/>
              <a:t>Short-circuit evaluation allows an expression to be determined as soon as possible.</a:t>
            </a:r>
          </a:p>
          <a:p>
            <a:r>
              <a:rPr lang="en-US" sz="2000" dirty="0">
                <a:latin typeface="Courier" pitchFamily="2" charset="0"/>
              </a:rPr>
              <a:t>if</a:t>
            </a:r>
            <a:r>
              <a:rPr lang="en-US" sz="2000" dirty="0"/>
              <a:t> (</a:t>
            </a:r>
            <a:r>
              <a:rPr lang="en-US" sz="2000" i="1" dirty="0"/>
              <a:t>expression</a:t>
            </a:r>
            <a:r>
              <a:rPr lang="en-US" sz="2000" dirty="0"/>
              <a:t>)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the statement if the expression is non-zero.</a:t>
            </a:r>
          </a:p>
          <a:p>
            <a:r>
              <a:rPr lang="en-US" sz="2000" dirty="0">
                <a:latin typeface="Courier" pitchFamily="2" charset="0"/>
              </a:rPr>
              <a:t>else</a:t>
            </a:r>
            <a:r>
              <a:rPr lang="en-US" sz="2000" dirty="0"/>
              <a:t> </a:t>
            </a:r>
            <a:r>
              <a:rPr lang="en-US" sz="2000" i="1" dirty="0"/>
              <a:t>statement</a:t>
            </a:r>
          </a:p>
          <a:p>
            <a:pPr lvl="1"/>
            <a:r>
              <a:rPr lang="en-US" sz="2000" dirty="0"/>
              <a:t>Executes if the </a:t>
            </a:r>
            <a:r>
              <a:rPr lang="en-US" sz="2000" i="1" dirty="0"/>
              <a:t>if expression</a:t>
            </a:r>
            <a:r>
              <a:rPr lang="en-US" sz="2000" dirty="0"/>
              <a:t> was </a:t>
            </a:r>
            <a:r>
              <a:rPr lang="en-US" sz="2000" i="1" dirty="0"/>
              <a:t>zero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BFA90-7A52-ED4B-A9A1-1A6CD27DF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0948" y="1247078"/>
            <a:ext cx="3317063" cy="436384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>
                <a:latin typeface="Courier" pitchFamily="2" charset="0"/>
              </a:rPr>
              <a:t>switch</a:t>
            </a:r>
            <a:r>
              <a:rPr lang="en-US" sz="2000" dirty="0"/>
              <a:t> (</a:t>
            </a:r>
            <a:r>
              <a:rPr lang="en-US" sz="2000" i="1" dirty="0"/>
              <a:t>value</a:t>
            </a:r>
            <a:r>
              <a:rPr lang="en-US" sz="2000" dirty="0"/>
              <a:t>) selects cases correspond to the value.</a:t>
            </a:r>
          </a:p>
          <a:p>
            <a:r>
              <a:rPr lang="en-US" sz="2000" dirty="0" err="1">
                <a:latin typeface="Courier" pitchFamily="2" charset="0"/>
              </a:rPr>
              <a:t>goto</a:t>
            </a:r>
            <a:r>
              <a:rPr lang="en-US" sz="2000" dirty="0"/>
              <a:t> jumps to a label.</a:t>
            </a:r>
          </a:p>
          <a:p>
            <a:pPr lvl="1"/>
            <a:r>
              <a:rPr lang="en-US" sz="1800" dirty="0"/>
              <a:t>Do not use it without a </a:t>
            </a:r>
            <a:r>
              <a:rPr lang="en-US" sz="1800" i="1" dirty="0"/>
              <a:t>very</a:t>
            </a:r>
            <a:r>
              <a:rPr lang="en-US" sz="1800" dirty="0"/>
              <a:t> good reason.</a:t>
            </a:r>
          </a:p>
          <a:p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for</a:t>
            </a:r>
            <a:r>
              <a:rPr lang="en-US" sz="2200" dirty="0"/>
              <a:t> and </a:t>
            </a:r>
            <a:r>
              <a:rPr lang="en-US" sz="2200" dirty="0">
                <a:latin typeface="Courier" pitchFamily="2" charset="0"/>
              </a:rPr>
              <a:t>while</a:t>
            </a:r>
            <a:r>
              <a:rPr lang="en-US" sz="2200" dirty="0"/>
              <a:t> are </a:t>
            </a:r>
            <a:r>
              <a:rPr lang="en-US" sz="2200" i="1" dirty="0"/>
              <a:t>top-test loops.</a:t>
            </a:r>
          </a:p>
          <a:p>
            <a:r>
              <a:rPr lang="en-US" sz="2200" dirty="0">
                <a:latin typeface="Courier" pitchFamily="2" charset="0"/>
              </a:rPr>
              <a:t>do-while</a:t>
            </a:r>
            <a:r>
              <a:rPr lang="en-US" sz="2200" dirty="0"/>
              <a:t> is a bottom-test loop.</a:t>
            </a:r>
          </a:p>
          <a:p>
            <a:r>
              <a:rPr lang="en-US" sz="2200" dirty="0">
                <a:latin typeface="Courier" pitchFamily="2" charset="0"/>
              </a:rPr>
              <a:t>break</a:t>
            </a:r>
            <a:r>
              <a:rPr lang="en-US" sz="2200" dirty="0"/>
              <a:t> breaks out of enclosing loop or terminates a single switch-case statement.</a:t>
            </a:r>
          </a:p>
          <a:p>
            <a:r>
              <a:rPr lang="en-US" sz="2200" dirty="0">
                <a:latin typeface="Courier" pitchFamily="2" charset="0"/>
              </a:rPr>
              <a:t>continue</a:t>
            </a:r>
            <a:r>
              <a:rPr lang="en-US" sz="2200" dirty="0"/>
              <a:t> continues to the next iteration of the enclosing loop.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8956-9678-0246-BC99-03B73429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F8DC-F496-7149-AB66-41379D36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37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3C534-B89E-534C-853B-A08E36B8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8397-FBEA-5B44-9839-96AD09EE3249}" type="datetime3">
              <a:rPr lang="en-US" smtClean="0"/>
              <a:t>28 September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3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 (also called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Inclusive-or 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Disjunction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97832" y="2191807"/>
                <a:ext cx="5076435" cy="3985155"/>
              </a:xfrm>
              <a:blipFill>
                <a:blip r:embed="rId3"/>
                <a:stretch>
                  <a:fillRect l="-2743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A9F5AE0C-D405-4B41-AC44-F7692C2C8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123673"/>
              </p:ext>
            </p:extLst>
          </p:nvPr>
        </p:nvGraphicFramePr>
        <p:xfrm>
          <a:off x="6688920" y="2525838"/>
          <a:ext cx="4393600" cy="33170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9683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1198381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∨ (or)</a:t>
                      </a:r>
                      <a:endParaRPr lang="en-US" sz="3300" b="1" dirty="0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 b="1">
                        <a:solidFill>
                          <a:srgbClr val="FFFFFF"/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T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1105698">
                <a:tc>
                  <a:txBody>
                    <a:bodyPr/>
                    <a:lstStyle/>
                    <a:p>
                      <a:r>
                        <a:rPr lang="en-US" sz="3300"/>
                        <a:t>F</a:t>
                      </a:r>
                      <a:endParaRPr lang="en-US" sz="3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T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F</a:t>
                      </a:r>
                      <a:endParaRPr lang="en-US" sz="3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67630" marR="280579" marT="280579" marB="280579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5C08BC-A9BD-B841-BB5B-DCCC75FA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6C094-4182-4A47-BECC-CB17B225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C5803-C9B2-CE40-AB08-804C629C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93BC-0F41-5549-805D-B314746E56F3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9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 (also called </a:t>
            </a:r>
            <a:r>
              <a:rPr lang="en-US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Negation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3200" dirty="0"/>
                  <a:t>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DeMorgan’s</a:t>
                </a:r>
                <a:r>
                  <a:rPr lang="en-US" dirty="0"/>
                  <a:t> Law: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3"/>
                <a:stretch>
                  <a:fillRect l="-2564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4101224E-0E8A-2B47-903E-F3D5A1C822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72476"/>
              </p:ext>
            </p:extLst>
          </p:nvPr>
        </p:nvGraphicFramePr>
        <p:xfrm>
          <a:off x="6417734" y="2556233"/>
          <a:ext cx="4935970" cy="325630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305000">
                  <a:extLst>
                    <a:ext uri="{9D8B030D-6E8A-4147-A177-3AD203B41FA5}">
                      <a16:colId xmlns:a16="http://schemas.microsoft.com/office/drawing/2014/main" val="2140375707"/>
                    </a:ext>
                  </a:extLst>
                </a:gridCol>
                <a:gridCol w="1630970">
                  <a:extLst>
                    <a:ext uri="{9D8B030D-6E8A-4147-A177-3AD203B41FA5}">
                      <a16:colId xmlns:a16="http://schemas.microsoft.com/office/drawing/2014/main" val="603286182"/>
                    </a:ext>
                  </a:extLst>
                </a:gridCol>
              </a:tblGrid>
              <a:tr h="108543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3300" kern="1200" dirty="0"/>
                        <a:t>¬ (not)</a:t>
                      </a:r>
                      <a:endParaRPr lang="en-US" sz="33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endParaRPr lang="en-US" sz="3100" b="1" dirty="0">
                        <a:solidFill>
                          <a:srgbClr val="FFFFFF"/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4227531190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/>
                        <a:t>T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F</a:t>
                      </a:r>
                      <a:endParaRPr lang="en-US" sz="3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571231079"/>
                  </a:ext>
                </a:extLst>
              </a:tr>
              <a:tr h="1085435">
                <a:tc>
                  <a:txBody>
                    <a:bodyPr/>
                    <a:lstStyle/>
                    <a:p>
                      <a:r>
                        <a:rPr lang="en-US" sz="3100" dirty="0"/>
                        <a:t>F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T</a:t>
                      </a:r>
                      <a:endParaRPr lang="en-US" sz="3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447295" marR="268377" marT="268377" marB="268377"/>
                </a:tc>
                <a:extLst>
                  <a:ext uri="{0D108BD9-81ED-4DB2-BD59-A6C34878D82A}">
                    <a16:rowId xmlns:a16="http://schemas.microsoft.com/office/drawing/2014/main" val="247154446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9CAD92-53D7-314F-B54E-174806B8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E4E2A-1CFC-894C-BC7C-6C475F96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70E84-2146-1B46-9CBC-4E943308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01B5-B518-F048-9684-E0B681DFCEEE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24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E45D41-9DB9-AD4E-94B4-131B99F4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Exclusive-or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∨(¬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b="0" dirty="0"/>
                  <a:t>Some algebraic properties: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⊕1=¬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E9253D3-2D3D-46DD-990E-E345E0769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91807"/>
                <a:ext cx="4936067" cy="3985155"/>
              </a:xfrm>
              <a:blipFill>
                <a:blip r:embed="rId2"/>
                <a:stretch>
                  <a:fillRect l="-2051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21137F0-3828-464E-906B-30B1697922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781108"/>
              </p:ext>
            </p:extLst>
          </p:nvPr>
        </p:nvGraphicFramePr>
        <p:xfrm>
          <a:off x="6417734" y="2722976"/>
          <a:ext cx="4935972" cy="29228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242548">
                  <a:extLst>
                    <a:ext uri="{9D8B030D-6E8A-4147-A177-3AD203B41FA5}">
                      <a16:colId xmlns:a16="http://schemas.microsoft.com/office/drawing/2014/main" val="200952076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1875158753"/>
                    </a:ext>
                  </a:extLst>
                </a:gridCol>
                <a:gridCol w="846712">
                  <a:extLst>
                    <a:ext uri="{9D8B030D-6E8A-4147-A177-3AD203B41FA5}">
                      <a16:colId xmlns:a16="http://schemas.microsoft.com/office/drawing/2014/main" val="321941054"/>
                    </a:ext>
                  </a:extLst>
                </a:gridCol>
              </a:tblGrid>
              <a:tr h="1294801">
                <a:tc>
                  <a:txBody>
                    <a:bodyPr/>
                    <a:lstStyle/>
                    <a:p>
                      <a:r>
                        <a:rPr lang="en-US" sz="2600" cap="all" spc="150" dirty="0"/>
                        <a:t>⊕ (</a:t>
                      </a:r>
                      <a:r>
                        <a:rPr lang="en-US" sz="2600" cap="all" spc="150" dirty="0" err="1"/>
                        <a:t>Xor</a:t>
                      </a:r>
                      <a:r>
                        <a:rPr lang="en-US" sz="2600" cap="all" spc="150" dirty="0"/>
                        <a:t>)</a:t>
                      </a:r>
                      <a:endParaRPr lang="en-US" sz="26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T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600" cap="all" spc="150"/>
                        <a:t>F</a:t>
                      </a:r>
                      <a:endParaRPr lang="en-US" sz="26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3069026380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587513547"/>
                  </a:ext>
                </a:extLst>
              </a:tr>
              <a:tr h="814009">
                <a:tc>
                  <a:txBody>
                    <a:bodyPr/>
                    <a:lstStyle/>
                    <a:p>
                      <a:r>
                        <a:rPr lang="en-US" sz="2100" cap="none" spc="0"/>
                        <a:t>F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/>
                        <a:t>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tc>
                  <a:txBody>
                    <a:bodyPr/>
                    <a:lstStyle/>
                    <a:p>
                      <a:r>
                        <a:rPr lang="en-US" sz="2100" cap="none" spc="0" dirty="0"/>
                        <a:t>F</a:t>
                      </a:r>
                      <a:endParaRPr lang="en-US" sz="2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8981" marR="228981" marT="228981" marB="228981"/>
                </a:tc>
                <a:extLst>
                  <a:ext uri="{0D108BD9-81ED-4DB2-BD59-A6C34878D82A}">
                    <a16:rowId xmlns:a16="http://schemas.microsoft.com/office/drawing/2014/main" val="147389326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7747CF-8B48-9A47-95AF-AF3CE1ED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7329F-207B-FA45-AE3B-3FAF7345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BB67A-20F8-1549-9779-B23330D3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5B17B-E3E2-BF48-A4EA-838D5042E555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1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9ECCB-E3F2-AC42-B148-4AB873A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24568"/>
            <a:ext cx="3351755" cy="5412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Logical Operators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ABED10-AF8E-224C-A482-748A8B48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6980C76-C305-C741-84A0-F153604021CB}" type="datetime3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28 September 2021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7675-C523-0343-A816-1027E39B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92455" y="6356350"/>
            <a:ext cx="448179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FC8B1-35F2-EC47-99EE-BCBB58DD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8250" y="6356350"/>
            <a:ext cx="12255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B303EE-96AC-6B48-B3D9-60FCDE71DF6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E615C-43BB-3945-9496-6E1CFC1417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6256731"/>
              </p:ext>
            </p:extLst>
          </p:nvPr>
        </p:nvGraphicFramePr>
        <p:xfrm>
          <a:off x="5810267" y="957820"/>
          <a:ext cx="5125720" cy="474573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3886258577"/>
                    </a:ext>
                  </a:extLst>
                </a:gridCol>
                <a:gridCol w="3969385">
                  <a:extLst>
                    <a:ext uri="{9D8B030D-6E8A-4147-A177-3AD203B41FA5}">
                      <a16:colId xmlns:a16="http://schemas.microsoft.com/office/drawing/2014/main" val="1455624565"/>
                    </a:ext>
                  </a:extLst>
                </a:gridCol>
              </a:tblGrid>
              <a:tr h="707136">
                <a:tc>
                  <a:txBody>
                    <a:bodyPr/>
                    <a:lstStyle/>
                    <a:p>
                      <a:r>
                        <a:rPr lang="en-US" sz="3300" b="0" dirty="0">
                          <a:latin typeface="Courier" pitchFamily="2" charset="0"/>
                        </a:rPr>
                        <a:t>&lt;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b="0" dirty="0"/>
                        <a:t>Less than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156546343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&lt;=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Less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90659266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==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Equal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23790618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!=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Not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644428242"/>
                  </a:ext>
                </a:extLst>
              </a:tr>
              <a:tr h="70713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Greater than</a:t>
                      </a:r>
                      <a:endParaRPr lang="en-US" sz="3300" b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248537507"/>
                  </a:ext>
                </a:extLst>
              </a:tr>
              <a:tr h="1210056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&gt;=</a:t>
                      </a:r>
                      <a:endParaRPr lang="en-US" sz="3300" b="0" dirty="0">
                        <a:latin typeface="Courier" pitchFamily="2" charset="0"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Greater than or equal</a:t>
                      </a:r>
                      <a:endParaRPr lang="en-US" sz="3300" b="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456881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960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D782B-95C2-3E4E-92A0-5C5683C6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True and False in 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191960-906E-3D46-A915-BF5D40638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dirty="0">
                <a:solidFill>
                  <a:schemeClr val="bg1"/>
                </a:solidFill>
              </a:rPr>
              <a:t>, zero (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0</a:t>
            </a:r>
            <a:r>
              <a:rPr lang="en-US" sz="2000" dirty="0">
                <a:solidFill>
                  <a:schemeClr val="bg1"/>
                </a:solidFill>
              </a:rPr>
              <a:t>) is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 that is not </a:t>
            </a:r>
            <a:r>
              <a:rPr lang="en-US" sz="2000" i="1" dirty="0">
                <a:solidFill>
                  <a:schemeClr val="bg1"/>
                </a:solidFill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is </a:t>
            </a:r>
            <a:r>
              <a:rPr lang="en-US" sz="2000" i="1" dirty="0">
                <a:solidFill>
                  <a:schemeClr val="bg1"/>
                </a:solidFill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Logical expressions have type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</a:rPr>
              <a:t>You can have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true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false</a:t>
            </a:r>
            <a:r>
              <a:rPr lang="en-US" sz="2000" dirty="0">
                <a:solidFill>
                  <a:schemeClr val="bg1"/>
                </a:solidFill>
              </a:rPr>
              <a:t> if you: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#include &lt;</a:t>
            </a:r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stdbool.h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&gt;</a:t>
            </a:r>
          </a:p>
        </p:txBody>
      </p:sp>
      <p:pic>
        <p:nvPicPr>
          <p:cNvPr id="10" name="Content Placeholder 9" descr="A close up of a screen&#13;&#10;&#13;&#10;Description automatically generated">
            <a:extLst>
              <a:ext uri="{FF2B5EF4-FFF2-40B4-BE49-F238E27FC236}">
                <a16:creationId xmlns:a16="http://schemas.microsoft.com/office/drawing/2014/main" id="{42E49695-C5CF-714E-BEB1-1688743AD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7419" y="911281"/>
            <a:ext cx="7092168" cy="50354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016B4-08BC-934C-A481-BF9A2572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25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F10F-305B-214F-9029-03017055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6824B-D76D-FA43-BC92-A20A5A87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F97BB-8733-0C4B-A21B-783BDCFE7463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2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B8526-3C8B-3546-AAC6-323EB2431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if</a:t>
            </a:r>
            <a:r>
              <a:rPr lang="en-US" sz="3600" kern="1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kern="1200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03F8-1F6F-154D-A240-293786A48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if executes the next statement if the Boolean expression is true.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Even through </a:t>
            </a:r>
            <a:r>
              <a:rPr lang="en-US" sz="1900" dirty="0">
                <a:solidFill>
                  <a:schemeClr val="bg1"/>
                </a:solidFill>
                <a:latin typeface="Courier" pitchFamily="2" charset="0"/>
              </a:rPr>
              <a:t>{}</a:t>
            </a:r>
            <a:r>
              <a:rPr lang="en-US" sz="1900" dirty="0">
                <a:solidFill>
                  <a:schemeClr val="bg1"/>
                </a:solidFill>
              </a:rPr>
              <a:t> are not required for a single statement, </a:t>
            </a:r>
            <a:r>
              <a:rPr lang="en-US" sz="1900" i="1" dirty="0">
                <a:solidFill>
                  <a:schemeClr val="bg1"/>
                </a:solidFill>
              </a:rPr>
              <a:t>always</a:t>
            </a:r>
            <a:r>
              <a:rPr lang="en-US" sz="1900" dirty="0">
                <a:solidFill>
                  <a:schemeClr val="bg1"/>
                </a:solidFill>
              </a:rPr>
              <a:t> use them.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Why?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It avoids errors when adding statements.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5" name="Content Placeholder 9" descr="A close up of a screen&#10;&#10;Description automatically generated">
            <a:extLst>
              <a:ext uri="{FF2B5EF4-FFF2-40B4-BE49-F238E27FC236}">
                <a16:creationId xmlns:a16="http://schemas.microsoft.com/office/drawing/2014/main" id="{68BF5F40-3235-BF41-8FD2-FC1300E43F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7763" y="942020"/>
            <a:ext cx="6250769" cy="48130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491E3-5AFE-F34E-BFB2-2305CE3E6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4390" y="6488430"/>
            <a:ext cx="4114800" cy="365125"/>
          </a:xfrm>
        </p:spPr>
        <p:txBody>
          <a:bodyPr/>
          <a:lstStyle/>
          <a:p>
            <a:r>
              <a:rPr lang="en-US"/>
              <a:t>© 2021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EC31-F5F5-094E-A1C4-78DF8A90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303EE-96AC-6B48-B3D9-60FCDE71DF64}" type="slidenum">
              <a:rPr lang="en-US" smtClean="0"/>
              <a:t>9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ACF96-4CFA-F748-83C6-26DD6FEA8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0BE3-D072-6C4A-AFF6-5230015F9FA2}" type="datetime3">
              <a:rPr lang="en-US" smtClean="0"/>
              <a:t>28 September 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1664</Words>
  <Application>Microsoft Macintosh PowerPoint</Application>
  <PresentationFormat>Widescreen</PresentationFormat>
  <Paragraphs>372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</vt:lpstr>
      <vt:lpstr>Office Theme</vt:lpstr>
      <vt:lpstr>1_Office Theme</vt:lpstr>
      <vt:lpstr>Control Structures and Loops</vt:lpstr>
      <vt:lpstr>Boolean Algebra</vt:lpstr>
      <vt:lpstr>And (also called Conjunction)</vt:lpstr>
      <vt:lpstr>Or (also called Inclusive-or or Disjunction)</vt:lpstr>
      <vt:lpstr>Not (also called Negation)</vt:lpstr>
      <vt:lpstr>Exclusive-or</vt:lpstr>
      <vt:lpstr>Logical Operators</vt:lpstr>
      <vt:lpstr>True and False in C</vt:lpstr>
      <vt:lpstr>if ()</vt:lpstr>
      <vt:lpstr>if () { … } else { … }</vt:lpstr>
      <vt:lpstr>= ≠ ==</vt:lpstr>
      <vt:lpstr>Nested if ()</vt:lpstr>
      <vt:lpstr>if () { … } else if () { … } … else { … }</vt:lpstr>
      <vt:lpstr>Boolean Operators</vt:lpstr>
      <vt:lpstr>Short-circuit Evaluation</vt:lpstr>
      <vt:lpstr>switch ()</vt:lpstr>
      <vt:lpstr>switch ()</vt:lpstr>
      <vt:lpstr>Equivalent goto Code</vt:lpstr>
      <vt:lpstr>What is wrong with goto?</vt:lpstr>
      <vt:lpstr>What is a loop?</vt:lpstr>
      <vt:lpstr>while ()</vt:lpstr>
      <vt:lpstr>Equivalent goto Code</vt:lpstr>
      <vt:lpstr>for ()</vt:lpstr>
      <vt:lpstr>Equivalent while()</vt:lpstr>
      <vt:lpstr>do { } while ()</vt:lpstr>
      <vt:lpstr>Equivalent goto Code</vt:lpstr>
      <vt:lpstr>Infinite Loops</vt:lpstr>
      <vt:lpstr>break</vt:lpstr>
      <vt:lpstr>Equivalent goto Code</vt:lpstr>
      <vt:lpstr>Factorial Example</vt:lpstr>
      <vt:lpstr>goto</vt:lpstr>
      <vt:lpstr>What’s wrong with this code?</vt:lpstr>
      <vt:lpstr>continue</vt:lpstr>
      <vt:lpstr>Let’s Compute!</vt:lpstr>
      <vt:lpstr>Bisection Method</vt:lpstr>
      <vt:lpstr>How long does it take?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Structures</dc:title>
  <dc:creator>Darrell Long</dc:creator>
  <cp:lastModifiedBy>Darrell Long</cp:lastModifiedBy>
  <cp:revision>17</cp:revision>
  <cp:lastPrinted>2021-03-30T06:26:13Z</cp:lastPrinted>
  <dcterms:created xsi:type="dcterms:W3CDTF">2019-01-29T12:54:44Z</dcterms:created>
  <dcterms:modified xsi:type="dcterms:W3CDTF">2021-09-29T05:15:10Z</dcterms:modified>
</cp:coreProperties>
</file>